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60" r:id="rId4"/>
    <p:sldId id="261" r:id="rId5"/>
    <p:sldId id="262" r:id="rId6"/>
    <p:sldId id="263" r:id="rId7"/>
    <p:sldId id="270" r:id="rId8"/>
    <p:sldId id="264" r:id="rId9"/>
    <p:sldId id="265" r:id="rId10"/>
    <p:sldId id="269" r:id="rId1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21" autoAdjust="0"/>
    <p:restoredTop sz="94660"/>
  </p:normalViewPr>
  <p:slideViewPr>
    <p:cSldViewPr snapToGrid="0">
      <p:cViewPr varScale="1">
        <p:scale>
          <a:sx n="64" d="100"/>
          <a:sy n="64" d="100"/>
        </p:scale>
        <p:origin x="84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4" Type="http://schemas.openxmlformats.org/officeDocument/2006/relationships/tableStyles" Target="tableStyles.xml"/><Relationship Id="rId13" Type="http://schemas.openxmlformats.org/officeDocument/2006/relationships/viewProps" Target="viewProps.xml"/><Relationship Id="rId12" Type="http://schemas.openxmlformats.org/officeDocument/2006/relationships/presProps" Target="presProps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824BE-4E7A-413E-AA38-B37B7486FD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61AE6-6E71-40F7-8540-37C3EB8E1F9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824BE-4E7A-413E-AA38-B37B7486FD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61AE6-6E71-40F7-8540-37C3EB8E1F9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824BE-4E7A-413E-AA38-B37B7486FD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61AE6-6E71-40F7-8540-37C3EB8E1F9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824BE-4E7A-413E-AA38-B37B7486FD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61AE6-6E71-40F7-8540-37C3EB8E1F9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824BE-4E7A-413E-AA38-B37B7486FD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61AE6-6E71-40F7-8540-37C3EB8E1F9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824BE-4E7A-413E-AA38-B37B7486FD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61AE6-6E71-40F7-8540-37C3EB8E1F9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824BE-4E7A-413E-AA38-B37B7486FD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61AE6-6E71-40F7-8540-37C3EB8E1F9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824BE-4E7A-413E-AA38-B37B7486FD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61AE6-6E71-40F7-8540-37C3EB8E1F9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824BE-4E7A-413E-AA38-B37B7486FD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61AE6-6E71-40F7-8540-37C3EB8E1F9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824BE-4E7A-413E-AA38-B37B7486FD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61AE6-6E71-40F7-8540-37C3EB8E1F9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824BE-4E7A-413E-AA38-B37B7486FD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61AE6-6E71-40F7-8540-37C3EB8E1F9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3824BE-4E7A-413E-AA38-B37B7486FD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861AE6-6E71-40F7-8540-37C3EB8E1F9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3.png"/><Relationship Id="rId3" Type="http://schemas.openxmlformats.org/officeDocument/2006/relationships/tags" Target="../tags/tag2.xml"/><Relationship Id="rId2" Type="http://schemas.openxmlformats.org/officeDocument/2006/relationships/image" Target="../media/image2.jpeg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3" Type="http://schemas.openxmlformats.org/officeDocument/2006/relationships/tags" Target="../tags/tag5.xml"/><Relationship Id="rId2" Type="http://schemas.openxmlformats.org/officeDocument/2006/relationships/image" Target="../media/image5.png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9.jpeg"/><Relationship Id="rId1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1.jpeg"/><Relationship Id="rId1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2.jpeg"/><Relationship Id="rId1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CN" altLang="en-US" sz="4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东师学位论文</a:t>
            </a:r>
            <a:br>
              <a:rPr lang="en-US" altLang="zh-CN" sz="4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zh-CN" altLang="en-US" sz="4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对接</a:t>
            </a:r>
            <a:r>
              <a:rPr lang="zh-CN" altLang="en-US" sz="4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维普查重效果演示</a:t>
            </a:r>
            <a:br>
              <a:rPr lang="en-US" altLang="zh-CN" sz="4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zh-CN" sz="4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zh-CN" altLang="en-US" sz="4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学生端）</a:t>
            </a:r>
            <a:endParaRPr lang="zh-CN" altLang="en-US" sz="4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dirty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关键操作步骤指南</a:t>
            </a:r>
            <a:endParaRPr lang="zh-CN" altLang="en-US" dirty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802667" y="2782110"/>
            <a:ext cx="10515600" cy="1031335"/>
          </a:xfrm>
        </p:spPr>
        <p:txBody>
          <a:bodyPr/>
          <a:lstStyle/>
          <a:p>
            <a:pPr algn="ctr"/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学生端交稿查重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628416" y="3920247"/>
            <a:ext cx="377539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i="1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注：全红字的页面，是注释页面，可以不看。</a:t>
            </a:r>
            <a:endParaRPr lang="zh-CN" altLang="en-US" sz="1400" i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330740" y="365125"/>
            <a:ext cx="11023060" cy="773011"/>
          </a:xfrm>
        </p:spPr>
        <p:txBody>
          <a:bodyPr>
            <a:normAutofit/>
          </a:bodyPr>
          <a:lstStyle/>
          <a:p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学生端操作</a:t>
            </a:r>
            <a:r>
              <a:rPr lang="en-US" sz="32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——</a:t>
            </a:r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选择对应环节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73932" y="1361872"/>
            <a:ext cx="11050621" cy="7774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学生端，在论文写作频道，可以看到所有论文环节。当时间符合环节交稿时间时，学生可以选择对应的环节进行交稿。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点击对应环节上的 “上传” 按钮即可。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80317" y="2330909"/>
            <a:ext cx="7858360" cy="4482121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330740" y="365125"/>
            <a:ext cx="11023060" cy="773011"/>
          </a:xfrm>
        </p:spPr>
        <p:txBody>
          <a:bodyPr>
            <a:normAutofit/>
          </a:bodyPr>
          <a:lstStyle/>
          <a:p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学生端操作</a:t>
            </a:r>
            <a:r>
              <a:rPr lang="en-US" sz="32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——</a:t>
            </a:r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上传稿件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73932" y="1219632"/>
            <a:ext cx="11050621" cy="1130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学位论文要求论文初稿和论文终稿两个环节跳转维普进行查重，</a:t>
            </a:r>
            <a:r>
              <a:rPr 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点击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“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上传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会弹出如下对话框，点击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“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下一步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”——“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选择文件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”——“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上传稿件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。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（注意：网页请提前设置好允许弹窗，否则无法跳转进入维普查重平台）。</a:t>
            </a:r>
            <a:endParaRPr lang="zh-CN" altLang="en-US" sz="16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pic>
        <p:nvPicPr>
          <p:cNvPr id="5" name="图片 4"/>
          <p:cNvPicPr/>
          <p:nvPr>
            <p:custDataLst>
              <p:tags r:id="rId1"/>
            </p:custData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040" y="2560320"/>
            <a:ext cx="5220000" cy="3420000"/>
          </a:xfrm>
          <a:prstGeom prst="rect">
            <a:avLst/>
          </a:prstGeom>
        </p:spPr>
      </p:pic>
      <p:pic>
        <p:nvPicPr>
          <p:cNvPr id="11" name="图片 10"/>
          <p:cNvPicPr/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6602095" y="2614295"/>
            <a:ext cx="5076000" cy="3312000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sp>
        <p:nvSpPr>
          <p:cNvPr id="9" name="右箭头 8"/>
          <p:cNvSpPr/>
          <p:nvPr/>
        </p:nvSpPr>
        <p:spPr>
          <a:xfrm>
            <a:off x="5920861" y="4061285"/>
            <a:ext cx="554477" cy="418289"/>
          </a:xfrm>
          <a:prstGeom prst="right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330740" y="365125"/>
            <a:ext cx="11023060" cy="773011"/>
          </a:xfrm>
        </p:spPr>
        <p:txBody>
          <a:bodyPr>
            <a:normAutofit/>
          </a:bodyPr>
          <a:lstStyle/>
          <a:p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学生端操作</a:t>
            </a:r>
            <a:r>
              <a:rPr lang="en-US" sz="32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——</a:t>
            </a:r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跳转维普查重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73932" y="1361872"/>
            <a:ext cx="11050621" cy="810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学生跳转到维普查重页面后可进行查重操作，有红包的可以选择红包付费（学位论文有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2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次免费查重机会），红包用完仍需查重，则需自行支付查重费用。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 descr="查重红包位置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574040" y="2396490"/>
            <a:ext cx="10851515" cy="4059555"/>
          </a:xfrm>
          <a:prstGeom prst="rect">
            <a:avLst/>
          </a:prstGeom>
          <a:ln w="19050">
            <a:solidFill>
              <a:schemeClr val="accent1"/>
            </a:solidFill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330740" y="365125"/>
            <a:ext cx="11023060" cy="773011"/>
          </a:xfrm>
        </p:spPr>
        <p:txBody>
          <a:bodyPr>
            <a:normAutofit/>
          </a:bodyPr>
          <a:lstStyle/>
          <a:p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学生端操作</a:t>
            </a:r>
            <a:r>
              <a:rPr lang="en-US" sz="32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——</a:t>
            </a:r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维普页面查重结果显示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79425" y="1491615"/>
            <a:ext cx="1809750" cy="4154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注意：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红包用完后，继续使用维普查重需要支付查重费用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请务必确认稿件撰写完成后，再进行提交和跳转查重，不要浪费查重机会。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提交查重后可以直接停留在维普页面等待查重结果。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内容占位符 2"/>
          <p:cNvPicPr>
            <a:picLocks noChangeAspect="1"/>
          </p:cNvPicPr>
          <p:nvPr>
            <p:ph idx="1"/>
            <p:custDataLst>
              <p:tags r:id="rId1"/>
            </p:custDataLst>
          </p:nvPr>
        </p:nvPicPr>
        <p:blipFill>
          <a:blip r:embed="rId2"/>
          <a:srcRect l="3967" r="4919"/>
          <a:stretch>
            <a:fillRect/>
          </a:stretch>
        </p:blipFill>
        <p:spPr>
          <a:xfrm>
            <a:off x="2381250" y="1137920"/>
            <a:ext cx="4622800" cy="5528945"/>
          </a:xfrm>
          <a:prstGeom prst="rect">
            <a:avLst/>
          </a:prstGeom>
          <a:ln w="19050">
            <a:solidFill>
              <a:schemeClr val="accent1"/>
            </a:solidFill>
          </a:ln>
        </p:spPr>
      </p:pic>
      <p:grpSp>
        <p:nvGrpSpPr>
          <p:cNvPr id="7" name="组合 6"/>
          <p:cNvGrpSpPr/>
          <p:nvPr/>
        </p:nvGrpSpPr>
        <p:grpSpPr>
          <a:xfrm>
            <a:off x="7147560" y="1137920"/>
            <a:ext cx="4793615" cy="5528310"/>
            <a:chOff x="504" y="2119"/>
            <a:chExt cx="9920" cy="9927"/>
          </a:xfrm>
        </p:grpSpPr>
        <p:pic>
          <p:nvPicPr>
            <p:cNvPr id="5" name="内容占位符 -2147482598"/>
            <p:cNvPicPr>
              <a:picLocks noChangeAspect="1"/>
            </p:cNvPicPr>
            <p:nvPr>
              <p:custDataLst>
                <p:tags r:id="rId3"/>
              </p:custDataLst>
            </p:nvPr>
          </p:nvPicPr>
          <p:blipFill>
            <a:blip r:embed="rId4"/>
            <a:srcRect t="5806"/>
            <a:stretch>
              <a:fillRect/>
            </a:stretch>
          </p:blipFill>
          <p:spPr>
            <a:xfrm>
              <a:off x="504" y="2119"/>
              <a:ext cx="9921" cy="5256"/>
            </a:xfrm>
            <a:prstGeom prst="rect">
              <a:avLst/>
            </a:prstGeom>
            <a:noFill/>
            <a:ln w="19050">
              <a:solidFill>
                <a:schemeClr val="accent1"/>
              </a:solidFill>
            </a:ln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04" y="7786"/>
              <a:ext cx="9921" cy="4261"/>
            </a:xfrm>
            <a:prstGeom prst="rect">
              <a:avLst/>
            </a:prstGeom>
            <a:ln w="19050">
              <a:solidFill>
                <a:schemeClr val="accent1"/>
              </a:solidFill>
            </a:ln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330740" y="365125"/>
            <a:ext cx="11023060" cy="773011"/>
          </a:xfrm>
        </p:spPr>
        <p:txBody>
          <a:bodyPr>
            <a:normAutofit/>
          </a:bodyPr>
          <a:lstStyle/>
          <a:p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学生端操作</a:t>
            </a:r>
            <a:r>
              <a:rPr lang="en-US" sz="32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——</a:t>
            </a:r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返回交稿页面等待查重结果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70757" y="1137717"/>
            <a:ext cx="11050621" cy="117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维普支付成功后，也可以关闭维普页面，返回奥鹏交稿页面等待查重结果。关闭“弹窗”，会发现当前环节处于检测中。点击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“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检测中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可查看详情。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注意：</a:t>
            </a:r>
            <a:r>
              <a:rPr lang="zh-CN" altLang="en-US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当环节状态</a:t>
            </a:r>
            <a:r>
              <a:rPr lang="en-US" altLang="zh-CN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处</a:t>
            </a:r>
            <a:r>
              <a:rPr lang="zh-CN" altLang="en-US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于</a:t>
            </a:r>
            <a:r>
              <a:rPr lang="en-US" altLang="zh-CN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“</a:t>
            </a:r>
            <a:r>
              <a:rPr lang="zh-CN" altLang="en-US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检测中</a:t>
            </a:r>
            <a:r>
              <a:rPr lang="en-US" altLang="zh-CN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”</a:t>
            </a:r>
            <a:r>
              <a:rPr lang="zh-CN" altLang="en-US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时，不要重新上传，务必等待检测结果出来！避免重复操作导致</a:t>
            </a:r>
            <a:endParaRPr lang="zh-CN" altLang="en-US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9" name="右箭头 8"/>
          <p:cNvSpPr/>
          <p:nvPr/>
        </p:nvSpPr>
        <p:spPr>
          <a:xfrm>
            <a:off x="5981821" y="4324810"/>
            <a:ext cx="554477" cy="418289"/>
          </a:xfrm>
          <a:prstGeom prst="right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4325" y="2698750"/>
            <a:ext cx="5565775" cy="3678555"/>
          </a:xfrm>
          <a:prstGeom prst="rect">
            <a:avLst/>
          </a:prstGeom>
          <a:ln w="28575">
            <a:solidFill>
              <a:schemeClr val="accent1"/>
            </a:solidFill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7655" y="2824480"/>
            <a:ext cx="5186680" cy="3418205"/>
          </a:xfrm>
          <a:prstGeom prst="rect">
            <a:avLst/>
          </a:prstGeom>
          <a:ln w="28575">
            <a:solidFill>
              <a:schemeClr val="accent1"/>
            </a:solidFill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330740" y="365125"/>
            <a:ext cx="11023060" cy="773011"/>
          </a:xfrm>
        </p:spPr>
        <p:txBody>
          <a:bodyPr>
            <a:norm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注：学生端操作</a:t>
            </a:r>
            <a:r>
              <a:rPr lang="en-US" sz="3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——</a:t>
            </a:r>
            <a:r>
              <a:rPr lang="zh-CN" altLang="en-US" sz="3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查重失败情况说明</a:t>
            </a:r>
            <a:endParaRPr lang="zh-CN" altLang="en-US" sz="32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70757" y="1038657"/>
            <a:ext cx="11050621" cy="117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注意：</a:t>
            </a:r>
            <a:endParaRPr lang="zh-CN" altLang="en-US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如果遇到维普查重失败的情况（常见原因：网络中断、学生查重操作中途终止、限制弹窗、查重支付失败等），请</a:t>
            </a:r>
            <a:r>
              <a:rPr lang="zh-CN" altLang="en-US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等待</a:t>
            </a:r>
            <a:r>
              <a:rPr lang="en-US" altLang="zh-CN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90</a:t>
            </a:r>
            <a:r>
              <a:rPr lang="zh-CN" altLang="en-US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分钟左右</a:t>
            </a:r>
            <a:r>
              <a:rPr lang="zh-CN" altLang="en-US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，直到“检测中”的按钮变为“重新上传”，就可以重新交稿。</a:t>
            </a:r>
            <a:endParaRPr lang="zh-CN" altLang="en-US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右箭头 9"/>
          <p:cNvSpPr/>
          <p:nvPr/>
        </p:nvSpPr>
        <p:spPr>
          <a:xfrm>
            <a:off x="6197194" y="4428396"/>
            <a:ext cx="554477" cy="418289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0835" y="2634615"/>
            <a:ext cx="5822315" cy="4006215"/>
          </a:xfrm>
          <a:prstGeom prst="rect">
            <a:avLst/>
          </a:prstGeom>
          <a:ln w="28575">
            <a:solidFill>
              <a:schemeClr val="accent1"/>
            </a:solidFill>
          </a:ln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5135" y="2694940"/>
            <a:ext cx="5327650" cy="3683000"/>
          </a:xfrm>
          <a:prstGeom prst="rect">
            <a:avLst/>
          </a:prstGeom>
          <a:ln w="28575">
            <a:solidFill>
              <a:schemeClr val="accent1"/>
            </a:solidFill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330740" y="365125"/>
            <a:ext cx="11023060" cy="773011"/>
          </a:xfrm>
        </p:spPr>
        <p:txBody>
          <a:bodyPr>
            <a:normAutofit/>
          </a:bodyPr>
          <a:lstStyle/>
          <a:p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学生端操作</a:t>
            </a:r>
            <a:r>
              <a:rPr lang="en-US" sz="32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——</a:t>
            </a:r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查重成功后</a:t>
            </a:r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查看查重结果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37737" y="975157"/>
            <a:ext cx="11050621" cy="810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约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分钟左右，刷新当前页面，如果“上传”按钮变成了“重新交稿”代表查重完毕，可以点击“重新上传”按钮查看具体的查重结果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里面会显示包括本次查重的所有历史查重结果）。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右箭头 8"/>
          <p:cNvSpPr/>
          <p:nvPr/>
        </p:nvSpPr>
        <p:spPr>
          <a:xfrm>
            <a:off x="5819117" y="4566110"/>
            <a:ext cx="554477" cy="418289"/>
          </a:xfrm>
          <a:prstGeom prst="right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537845" y="1785620"/>
            <a:ext cx="11049635" cy="9296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注意：本次查重对查重率不符合要求的稿件限制上传</a:t>
            </a:r>
            <a:r>
              <a:rPr lang="zh-CN" altLang="en-US" sz="1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（毕业论文终稿重复率不得超过</a:t>
            </a:r>
            <a:r>
              <a:rPr lang="en-US" altLang="zh-CN" sz="1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30%</a:t>
            </a:r>
            <a:r>
              <a:rPr lang="zh-CN" altLang="en-US" sz="1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）</a:t>
            </a:r>
            <a:r>
              <a:rPr lang="zh-CN" altLang="en-US" sz="1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，需要修改后重新提交，直至查重符合要求为止。</a:t>
            </a:r>
            <a:endParaRPr lang="zh-CN" altLang="en-US" sz="14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具体可以点击环节下的</a:t>
            </a:r>
            <a:r>
              <a:rPr lang="en-US" altLang="zh-CN" sz="1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“</a:t>
            </a:r>
            <a:r>
              <a:rPr lang="zh-CN" altLang="en-US" sz="1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详细信息</a:t>
            </a:r>
            <a:r>
              <a:rPr lang="en-US" altLang="zh-CN" sz="1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”</a:t>
            </a:r>
            <a:r>
              <a:rPr lang="zh-CN" altLang="en-US" sz="1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，查看论文是否上传成功。</a:t>
            </a:r>
            <a:endParaRPr lang="zh-CN" altLang="en-US" sz="14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学生在本次写作要求的交稿截止日期前，仍未能成功将稿件上传，则本次论文写作按不及格处理。</a:t>
            </a:r>
            <a:endParaRPr lang="zh-CN" altLang="en-US" sz="14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9255" y="2927985"/>
            <a:ext cx="5362575" cy="3694430"/>
          </a:xfrm>
          <a:prstGeom prst="rect">
            <a:avLst/>
          </a:prstGeom>
          <a:ln w="28575">
            <a:solidFill>
              <a:schemeClr val="accent1"/>
            </a:solidFill>
          </a:ln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0805" y="3002915"/>
            <a:ext cx="5360670" cy="3545205"/>
          </a:xfrm>
          <a:prstGeom prst="rect">
            <a:avLst/>
          </a:prstGeom>
          <a:ln w="28575">
            <a:solidFill>
              <a:schemeClr val="accent1"/>
            </a:solidFill>
          </a:ln>
        </p:spPr>
      </p:pic>
    </p:spTree>
  </p:cSld>
  <p:clrMapOvr>
    <a:masterClrMapping/>
  </p:clrMapOvr>
</p:sld>
</file>

<file path=ppt/tags/tag1.xml><?xml version="1.0" encoding="utf-8"?>
<p:tagLst xmlns:p="http://schemas.openxmlformats.org/presentationml/2006/main">
  <p:tag name="KSO_WM_UNIT_PLACING_PICTURE_USER_VIEWPORT" val="{&quot;height&quot;:4725,&quot;width&quot;:7241}"/>
</p:tagLst>
</file>

<file path=ppt/tags/tag2.xml><?xml version="1.0" encoding="utf-8"?>
<p:tagLst xmlns:p="http://schemas.openxmlformats.org/presentationml/2006/main">
  <p:tag name="KSO_WM_UNIT_PLACING_PICTURE_USER_VIEWPORT" val="{&quot;height&quot;:5014,&quot;width&quot;:7715}"/>
</p:tagLst>
</file>

<file path=ppt/tags/tag3.xml><?xml version="1.0" encoding="utf-8"?>
<p:tagLst xmlns:p="http://schemas.openxmlformats.org/presentationml/2006/main">
  <p:tag name="KSO_WM_UNIT_PLACING_PICTURE_USER_VIEWPORT" val="{&quot;height&quot;:7183,&quot;width&quot;:19200}"/>
</p:tagLst>
</file>

<file path=ppt/tags/tag4.xml><?xml version="1.0" encoding="utf-8"?>
<p:tagLst xmlns:p="http://schemas.openxmlformats.org/presentationml/2006/main">
  <p:tag name="REFSHAPE" val="970428292"/>
  <p:tag name="KSO_WM_UNIT_PLACING_PICTURE_USER_VIEWPORT" val="{&quot;height&quot;:10823,&quot;width&quot;:8670}"/>
</p:tagLst>
</file>

<file path=ppt/tags/tag5.xml><?xml version="1.0" encoding="utf-8"?>
<p:tagLst xmlns:p="http://schemas.openxmlformats.org/presentationml/2006/main">
  <p:tag name="REFSHAPE" val="591967468"/>
  <p:tag name="KSO_WM_UNIT_PLACING_PICTURE_USER_VIEWPORT" val="{&quot;height&quot;:5465,&quot;width&quot;:9717}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903</Words>
  <Application>WPS 演示</Application>
  <PresentationFormat>宽屏</PresentationFormat>
  <Paragraphs>46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8" baseType="lpstr">
      <vt:lpstr>Arial</vt:lpstr>
      <vt:lpstr>宋体</vt:lpstr>
      <vt:lpstr>Wingdings</vt:lpstr>
      <vt:lpstr>微软雅黑</vt:lpstr>
      <vt:lpstr>Arial Unicode MS</vt:lpstr>
      <vt:lpstr>等线 Light</vt:lpstr>
      <vt:lpstr>等线</vt:lpstr>
      <vt:lpstr>Calibri</vt:lpstr>
      <vt:lpstr>Office 主题​​</vt:lpstr>
      <vt:lpstr>东师学位论文 对接维普查重效果演示 (学生端）</vt:lpstr>
      <vt:lpstr>学生端交稿查重</vt:lpstr>
      <vt:lpstr>学生端操作——选择对应环节</vt:lpstr>
      <vt:lpstr>学生端操作——上传稿件</vt:lpstr>
      <vt:lpstr>学生端操作——跳转维普查重</vt:lpstr>
      <vt:lpstr>学生端操作——维普页面查重结果显示</vt:lpstr>
      <vt:lpstr>学生端操作——返回交稿页面等待查重结果</vt:lpstr>
      <vt:lpstr>注：学生端操作——查重失败情况说明</vt:lpstr>
      <vt:lpstr>学生端操作——查重成功后查看查重结果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Dong Hongtao</dc:creator>
  <cp:lastModifiedBy>数到十再决定</cp:lastModifiedBy>
  <cp:revision>25</cp:revision>
  <dcterms:created xsi:type="dcterms:W3CDTF">2021-01-11T02:22:00Z</dcterms:created>
  <dcterms:modified xsi:type="dcterms:W3CDTF">2022-02-18T03:10:41Z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50589AF3B6184F99A7B3DB4C8149028C</vt:lpwstr>
  </property>
  <property fmtid="{D5CDD505-2E9C-101B-9397-08002B2CF9AE}" pid="3" name="KSOProductBuildVer">
    <vt:lpwstr>2052-11.1.0.11294</vt:lpwstr>
  </property>
</Properties>
</file>