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25" r:id="rId3"/>
    <p:sldId id="300" r:id="rId4"/>
    <p:sldId id="261" r:id="rId5"/>
    <p:sldId id="275" r:id="rId6"/>
    <p:sldId id="276" r:id="rId7"/>
    <p:sldId id="278" r:id="rId8"/>
    <p:sldId id="277" r:id="rId9"/>
    <p:sldId id="279" r:id="rId10"/>
    <p:sldId id="280" r:id="rId11"/>
    <p:sldId id="281" r:id="rId12"/>
    <p:sldId id="283" r:id="rId13"/>
    <p:sldId id="284" r:id="rId14"/>
    <p:sldId id="260" r:id="rId15"/>
    <p:sldId id="273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301" r:id="rId28"/>
  </p:sldIdLst>
  <p:sldSz cx="12192000" cy="6858000"/>
  <p:notesSz cx="7103745" cy="10234295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5555"/>
    <a:srgbClr val="FFFFFF"/>
    <a:srgbClr val="992F2F"/>
    <a:srgbClr val="CB4F53"/>
    <a:srgbClr val="A21F24"/>
    <a:srgbClr val="9C3336"/>
    <a:srgbClr val="C9444A"/>
    <a:srgbClr val="A21D24"/>
    <a:srgbClr val="AC86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gs" Target="tags/tag2.xml"/><Relationship Id="rId32" Type="http://schemas.openxmlformats.org/officeDocument/2006/relationships/commentAuthors" Target="commentAuthors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3" Type="http://schemas.openxmlformats.org/officeDocument/2006/relationships/hyperlink" Target="https://browser.360.cn/ee/mac/index.html" TargetMode="External"/><Relationship Id="rId2" Type="http://schemas.openxmlformats.org/officeDocument/2006/relationships/hyperlink" Target="https://www.google.cn/intl/zh-CN/chrome/" TargetMode="Externa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hyperlink" Target="https://www.kaoshixing.com/login/account/login/395389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8.png"/><Relationship Id="rId1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hyperlink" Target="https://jingyan.baidu.com/article/7c6fb428458f1fc1652c90d2.html" TargetMode="External"/><Relationship Id="rId2" Type="http://schemas.openxmlformats.org/officeDocument/2006/relationships/hyperlink" Target="https://browser.360.cn/ee/mac/index.html" TargetMode="External"/><Relationship Id="rId1" Type="http://schemas.openxmlformats.org/officeDocument/2006/relationships/hyperlink" Target="https://www.google.cn/intl/zh-CN/chrome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5.png"/><Relationship Id="rId1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3769360" y="3044825"/>
            <a:ext cx="46532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 dirty="0">
                <a:latin typeface="微软雅黑" panose="020B0503020204020204" charset="-122"/>
                <a:ea typeface="微软雅黑" panose="020B0503020204020204" charset="-122"/>
              </a:rPr>
              <a:t>电脑答题</a:t>
            </a:r>
            <a:r>
              <a:rPr lang="zh-CN" altLang="en-US" sz="4400" dirty="0">
                <a:latin typeface="微软雅黑" panose="020B0503020204020204" charset="-122"/>
                <a:ea typeface="微软雅黑" panose="020B0503020204020204" charset="-122"/>
              </a:rPr>
              <a:t>操作手册</a:t>
            </a:r>
            <a:endParaRPr lang="en-US" altLang="zh-CN" sz="4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6954" y="3459153"/>
            <a:ext cx="3105310" cy="19559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15950" y="1704975"/>
            <a:ext cx="9702165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、硬件配置标准的pc电脑「windows</a:t>
            </a: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10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、Mac不限）」 内存不少于4G、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带摄像头</a:t>
            </a: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手机「须安装微信最新版」；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、需下载“最新版本”谷歌浏览器、360极速浏览器。「</a:t>
            </a:r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需要同时下载两个浏览器，优先使用谷歌浏览器，</a:t>
            </a:r>
            <a:endParaRPr lang="zh-CN" altLang="en-US" sz="16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不允许使用其他浏览器。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」；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	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谷歌浏览器官网：        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  <a:hlinkClick r:id="rId2" action="ppaction://hlinkfile"/>
              </a:rPr>
              <a:t>https://www.google.cn/intl/zh-CN/chrome/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endParaRPr lang="en-US" altLang="zh-CN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	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360极速浏览器官网：         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  <a:hlinkClick r:id="rId3" action="ppaction://hlinkfile"/>
              </a:rPr>
              <a:t>https://browser.360.cn/ee/mac/index.html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  <a:hlinkClick r:id="rId3" action="ppaction://hlinkfile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、网络带宽要求：实际上行带宽2兆以上-2M(即2Mb/s)。 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4、 电脑桌面需存放一张“证件照（身份证正面人像照片）”，《身份核验》流程未通过时，</a:t>
            </a:r>
            <a:endParaRPr lang="zh-CN" altLang="en-US" sz="16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用于上传提交至人工审核；（身份核验失败不提交，无法通过，算缺考）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15950" y="498475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准备工作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0435" y="3823335"/>
            <a:ext cx="583565" cy="58356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rcRect l="33147" t="5451" r="33600" b="49171"/>
          <a:stretch>
            <a:fillRect/>
          </a:stretch>
        </p:blipFill>
        <p:spPr>
          <a:xfrm>
            <a:off x="3121660" y="3115310"/>
            <a:ext cx="583565" cy="576580"/>
          </a:xfrm>
          <a:prstGeom prst="ellips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583565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15950" y="1249045"/>
            <a:ext cx="1110043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手机应从考生侧后方45度并距离1.5米以上。手机须保持电量充足，关闭移动设备录屏、音乐、闹钟等可能影响正常笔试的应用程序，并提前做好“永不”休眠、“永不”锁屏，（有的手机没有永不”休眠、“永不”锁屏的功能，模拟测试时，建议模拟20分钟以上，不息屏即为正常）拒接电话和语音通话等设置，笔试过程中不得接打电话，不得转换笔试界面，视频监控设备不得中断。如下图所示：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注意：手机监考机位需要拍摄到桌面手部及电脑情况，必须严格按照要求摆放手机监考位置。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15950" y="498475"/>
            <a:ext cx="3840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准备工作（手机侧位监控）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" name="图片 7" descr="图片2"/>
          <p:cNvPicPr>
            <a:picLocks noChangeAspect="1"/>
          </p:cNvPicPr>
          <p:nvPr/>
        </p:nvPicPr>
        <p:blipFill>
          <a:blip r:embed="rId1"/>
          <a:srcRect l="526" t="1508" r="358" b="7601"/>
          <a:stretch>
            <a:fillRect/>
          </a:stretch>
        </p:blipFill>
        <p:spPr>
          <a:xfrm>
            <a:off x="711200" y="3180080"/>
            <a:ext cx="5981700" cy="3677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15950" y="498475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登录方式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5950" y="1038860"/>
            <a:ext cx="9472930" cy="561848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考生可直接复制到谷歌浏览器（推荐用这种登陆方式）</a:t>
            </a:r>
            <a:endParaRPr lang="zh-CN" altLang="en-US">
              <a:hlinkClick r:id="rId1" action="ppaction://hlinkfile"/>
            </a:endParaRPr>
          </a:p>
          <a:p>
            <a:pPr>
              <a:lnSpc>
                <a:spcPct val="150000"/>
              </a:lnSpc>
            </a:pPr>
            <a:r>
              <a:rPr lang="zh-CN" altLang="en-US"/>
              <a:t>链接：http://www.qiangxuecn.com/</a:t>
            </a:r>
            <a:r>
              <a:rPr lang="en-US" altLang="zh-CN"/>
              <a:t>  </a:t>
            </a:r>
            <a:r>
              <a:rPr lang="zh-CN" altLang="en-US"/>
              <a:t>首页向下滑找到自考考核，点击蓝色卡片进入。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 </a:t>
            </a:r>
            <a:r>
              <a:rPr lang="en-US" altLang="zh-CN"/>
              <a:t>           </a:t>
            </a:r>
            <a:r>
              <a:rPr lang="zh-CN" altLang="en-US"/>
              <a:t>如图所示：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账号：考生自己的学号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密码：身份证后</a:t>
            </a:r>
            <a:r>
              <a:rPr lang="en-US" altLang="zh-CN"/>
              <a:t>6</a:t>
            </a:r>
            <a:r>
              <a:rPr lang="zh-CN" altLang="en-US"/>
              <a:t>位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>
              <a:highlight>
                <a:srgbClr val="FF0000"/>
              </a:highlight>
            </a:endParaRPr>
          </a:p>
        </p:txBody>
      </p:sp>
      <p:pic>
        <p:nvPicPr>
          <p:cNvPr id="3" name="图片 2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950" y="2332355"/>
            <a:ext cx="8839835" cy="23056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4296410" y="2270760"/>
            <a:ext cx="4019550" cy="1181100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93000"/>
                  <a:lumOff val="7000"/>
                </a:srgbClr>
              </a:gs>
              <a:gs pos="100000">
                <a:srgbClr val="832B2B"/>
              </a:gs>
            </a:gsLst>
            <a:lin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kumimoji="1" lang="zh-CN" altLang="en-US" sz="3200" b="1" dirty="0">
                <a:solidFill>
                  <a:schemeClr val="bg1"/>
                </a:solidFill>
                <a:latin typeface="+mn-ea"/>
                <a:sym typeface="Arial" panose="020B0604020202020204" pitchFamily="34" charset="0"/>
              </a:rPr>
              <a:t>调试设备</a:t>
            </a:r>
            <a:r>
              <a:rPr kumimoji="1" lang="en-US" altLang="zh-CN" sz="3200" b="1" dirty="0">
                <a:solidFill>
                  <a:schemeClr val="bg1"/>
                </a:solidFill>
                <a:latin typeface="+mn-ea"/>
                <a:sym typeface="Arial" panose="020B0604020202020204" pitchFamily="34" charset="0"/>
              </a:rPr>
              <a:t>+</a:t>
            </a:r>
            <a:r>
              <a:rPr kumimoji="1" lang="zh-CN" altLang="en-US" sz="3200" b="1" dirty="0">
                <a:solidFill>
                  <a:schemeClr val="bg1"/>
                </a:solidFill>
                <a:latin typeface="+mn-ea"/>
                <a:sym typeface="Arial" panose="020B0604020202020204" pitchFamily="34" charset="0"/>
              </a:rPr>
              <a:t>身份核验</a:t>
            </a:r>
            <a:endParaRPr kumimoji="1" lang="zh-CN" altLang="en-US" sz="3200" b="1" dirty="0">
              <a:solidFill>
                <a:schemeClr val="bg1"/>
              </a:solidFill>
              <a:latin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680720" y="1285240"/>
            <a:ext cx="756793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先调试设备（调试摄像头、麦克风设备），确保作答设备稳定、正常即可下一步；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615950" y="498475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调试设备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2054" r="2314"/>
          <a:stretch>
            <a:fillRect/>
          </a:stretch>
        </p:blipFill>
        <p:spPr>
          <a:xfrm>
            <a:off x="680720" y="2228850"/>
            <a:ext cx="11083290" cy="217360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583565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615950" y="498475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调试设备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b="3396"/>
          <a:stretch>
            <a:fillRect/>
          </a:stretch>
        </p:blipFill>
        <p:spPr>
          <a:xfrm>
            <a:off x="1655445" y="1625600"/>
            <a:ext cx="8881110" cy="513588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80085" y="1288415"/>
            <a:ext cx="680339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点击启用摄像头和麦克风，状态为正常，有画面，即可下一步；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6758" r="4786" b="3752"/>
          <a:stretch>
            <a:fillRect/>
          </a:stretch>
        </p:blipFill>
        <p:spPr>
          <a:xfrm>
            <a:off x="615950" y="1652270"/>
            <a:ext cx="5727065" cy="373570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583565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5950" y="498475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调试设备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b="1398"/>
          <a:stretch>
            <a:fillRect/>
          </a:stretch>
        </p:blipFill>
        <p:spPr>
          <a:xfrm>
            <a:off x="6629400" y="1652270"/>
            <a:ext cx="5205730" cy="458787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80085" y="1288415"/>
            <a:ext cx="680339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点击启用启用屏幕录制，状态为正常，</a:t>
            </a:r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分享整个屏幕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，即可下一步；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80085" y="1267460"/>
            <a:ext cx="1061783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</a:rPr>
              <a:t>3.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</a:rPr>
              <a:t>使用手机微信扫描屏幕中二维码；将手机摆放在侧面，能够将考生</a:t>
            </a:r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上半身、双手、 电脑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</a:rPr>
              <a:t>呈现在屏幕内；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583565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605155" y="509270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调试设备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0085" y="1902460"/>
            <a:ext cx="5906770" cy="275653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rcRect l="9476" t="18954" r="69116" b="19737"/>
          <a:stretch>
            <a:fillRect/>
          </a:stretch>
        </p:blipFill>
        <p:spPr>
          <a:xfrm>
            <a:off x="1090930" y="2442845"/>
            <a:ext cx="1405255" cy="20542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rcRect l="38236" t="18954" r="23775" b="58891"/>
          <a:stretch>
            <a:fillRect/>
          </a:stretch>
        </p:blipFill>
        <p:spPr>
          <a:xfrm>
            <a:off x="2902585" y="3754755"/>
            <a:ext cx="2493645" cy="74231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6049"/>
          <a:stretch>
            <a:fillRect/>
          </a:stretch>
        </p:blipFill>
        <p:spPr>
          <a:xfrm>
            <a:off x="1356995" y="1742440"/>
            <a:ext cx="9477375" cy="45370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583565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05155" y="509270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调试设备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81990" y="1271270"/>
            <a:ext cx="380111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sym typeface="+mn-ea"/>
              </a:rPr>
              <a:t>4.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点击返回答题入口等待答题即可；</a:t>
            </a:r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848995" y="2765425"/>
            <a:ext cx="10493375" cy="2768472"/>
            <a:chOff x="1604" y="3232"/>
            <a:chExt cx="16325" cy="4029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1"/>
            <a:srcRect l="42453" t="2060" r="20514" b="51036"/>
            <a:stretch>
              <a:fillRect/>
            </a:stretch>
          </p:blipFill>
          <p:spPr>
            <a:xfrm>
              <a:off x="7370" y="3232"/>
              <a:ext cx="4441" cy="3826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1"/>
            <a:srcRect l="1459" t="51719" r="62578" b="3254"/>
            <a:stretch>
              <a:fillRect/>
            </a:stretch>
          </p:blipFill>
          <p:spPr>
            <a:xfrm>
              <a:off x="13239" y="3265"/>
              <a:ext cx="4690" cy="3996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rcRect t="843"/>
            <a:stretch>
              <a:fillRect/>
            </a:stretch>
          </p:blipFill>
          <p:spPr>
            <a:xfrm>
              <a:off x="1604" y="3299"/>
              <a:ext cx="4903" cy="3446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0" y="583565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615950" y="498475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身份认证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1675" y="1444625"/>
            <a:ext cx="1078801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身份核验环节，点击“拍照”后点击“下一步”（请采集正脸、全脸照片验证成功）进入考试；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46430" y="958850"/>
            <a:ext cx="1053973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6.1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身份核验环节，如验证失败，可上传电脑桌面预留的证件照（身份证照片）-提交人工审核。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提交后，请耐心等待，保持5分钟刷新一次页面，查看审核结果，如已经进入作答页面，可以开始作答。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15950" y="498475"/>
            <a:ext cx="20154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身份认证失败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89940" y="1953895"/>
            <a:ext cx="9832975" cy="4224655"/>
            <a:chOff x="1687" y="2098"/>
            <a:chExt cx="15485" cy="665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rcRect l="2216" t="7717" r="57568" b="7572"/>
            <a:stretch>
              <a:fillRect/>
            </a:stretch>
          </p:blipFill>
          <p:spPr>
            <a:xfrm>
              <a:off x="1687" y="2098"/>
              <a:ext cx="7006" cy="6455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rcRect l="52839" t="8819" r="6945" b="6470"/>
            <a:stretch>
              <a:fillRect/>
            </a:stretch>
          </p:blipFill>
          <p:spPr>
            <a:xfrm>
              <a:off x="10166" y="2296"/>
              <a:ext cx="7006" cy="6455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0" y="583565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15950" y="498475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身份认证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8350" y="2831465"/>
            <a:ext cx="4254500" cy="22606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50240" y="2034540"/>
            <a:ext cx="44913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提交后,如果进度慢,请耐心等待2分钟左右。 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6515" y="2831465"/>
            <a:ext cx="4821555" cy="311277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406515" y="2034540"/>
            <a:ext cx="46704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提交后-作答结束-如图,关闭浏览器页面即可。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68350" y="5092065"/>
            <a:ext cx="42545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超过2分钟无反应,可尝试刷新等待。 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超过5分钟仍无反应,关闭页面即可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(不影响作答的评价结果)。</a:t>
            </a:r>
            <a:endParaRPr lang="zh-CN" altLang="en-US" sz="1600"/>
          </a:p>
        </p:txBody>
      </p:sp>
      <p:sp>
        <p:nvSpPr>
          <p:cNvPr id="11" name="文本框 10"/>
          <p:cNvSpPr txBox="1"/>
          <p:nvPr/>
        </p:nvSpPr>
        <p:spPr>
          <a:xfrm>
            <a:off x="605155" y="509270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提交试卷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4296410" y="2270760"/>
            <a:ext cx="4019550" cy="1181100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93000"/>
                  <a:lumOff val="7000"/>
                </a:srgbClr>
              </a:gs>
              <a:gs pos="100000">
                <a:srgbClr val="832B2B"/>
              </a:gs>
            </a:gsLst>
            <a:lin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kumimoji="1" lang="zh-CN" altLang="en-US" sz="3200" b="1" dirty="0">
                <a:solidFill>
                  <a:schemeClr val="bg1"/>
                </a:solidFill>
                <a:latin typeface="+mn-ea"/>
                <a:sym typeface="Arial" panose="020B0604020202020204" pitchFamily="34" charset="0"/>
              </a:rPr>
              <a:t>常见问题</a:t>
            </a:r>
            <a:endParaRPr kumimoji="1" lang="zh-CN" altLang="en-US" sz="3200" b="1" dirty="0">
              <a:solidFill>
                <a:schemeClr val="bg1"/>
              </a:solidFill>
              <a:latin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615950" y="498475"/>
            <a:ext cx="28174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多发问题处理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5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步法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15950" y="1504950"/>
            <a:ext cx="1045273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20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在考试过程中最多的问题就是电脑摄像头问题处理办法五步：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第一步：用微信或qq在电脑登陆，视频语音通话看看是否正常。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第二步：最好不要用XP系统、苹果自带的safari。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第三步：用谷歌浏览器，把谷歌浏览器更新到最版本                    。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注：苹果电脑需要在系统偏好设置-安全性与隐私内把摄像头和麦克风权限打开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第四步：如果最新版本谷歌浏览器还不行，可以下载最新版本360极速浏览器                    。</a:t>
            </a:r>
            <a:endParaRPr lang="zh-CN" altLang="en-US" u="sng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第五步：都不行建议考生更换设备。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rcRect l="2693" t="6225" r="3600" b="18011"/>
          <a:stretch>
            <a:fillRect/>
          </a:stretch>
        </p:blipFill>
        <p:spPr>
          <a:xfrm>
            <a:off x="6050280" y="2877820"/>
            <a:ext cx="1353185" cy="79248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l="21573" t="26667" r="21547" b="25084"/>
          <a:stretch>
            <a:fillRect/>
          </a:stretch>
        </p:blipFill>
        <p:spPr>
          <a:xfrm>
            <a:off x="8532495" y="4114800"/>
            <a:ext cx="1354455" cy="63881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615950" y="498475"/>
            <a:ext cx="506984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关于电脑浏览与摄像头和麦克风说明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15950" y="1082040"/>
            <a:ext cx="11392535" cy="50774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考生端： 将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个浏览器更新到最新版本「谷歌浏览器+360极速浏览器」。 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如果遇到摄像头无法打开,无法应用,会有以下几个原因：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A. 摄像头是坏的；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B.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物理摄像头没有打开；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C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 </a:t>
            </a:r>
            <a:r>
              <a:rPr lang="zh-CN" altLang="en-US">
                <a:solidFill>
                  <a:srgbClr val="435CF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Windows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电脑操作系统-设置模块,默认设置为禁止了该浏览器启用摄像头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点击操作系统设置功能,找到该浏览器应用,设置为“允许”该应用使用摄像头「该项下页有示意图」；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D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 浏览器初次登录,在地址栏右侧会有“允许使用”提示按钮，尝试点击操作；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E.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启用虚拟摄像头，在浏览器的右上角，点击摄像头图标，切换为电脑自带摄像头；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 以上操作后,仍不生效,授权摄像头和麦克风后请重启电脑后尝试，重启后请勿开启浏览器外的其它软件。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注: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为不影响学员作答,以上方法都尝试后,如遇摄像头仍无法工作的情况下,请您准备一个备用电脑,并尝试更换设备进行作答,以保障顺利作答。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文本框 23"/>
          <p:cNvSpPr txBox="1"/>
          <p:nvPr/>
        </p:nvSpPr>
        <p:spPr>
          <a:xfrm>
            <a:off x="615950" y="498475"/>
            <a:ext cx="41535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调试设备摄像头与麦克风失败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9500" y="1051560"/>
            <a:ext cx="7493635" cy="56769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15950" y="1696720"/>
            <a:ext cx="11680825" cy="4246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如果调试设备失败，或者《启用按钮》没反应时，请按照以下方法进行操作；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请更新谷歌或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360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极速浏览器至最新版本，谷歌浏览器官网：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hlinkClick r:id="rId1" action="ppaction://hlinkfile"/>
              </a:rPr>
              <a:t>https://www.google.cn/intl/zh-CN/chrome/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hlinkClick r:id="rId1" action="ppaction://hlinkfile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360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极速浏览器官网：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hlinkClick r:id="rId2" action="ppaction://hlinkfile"/>
              </a:rPr>
              <a:t>https://browser.360.cn/ee/mac/index.html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，下载完成安装后，重启电脑进行尝试。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windows电脑，请打开摄像头访问权限，详见：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  <a:hlinkClick r:id="rId3" action="ppaction://hlinkfile"/>
              </a:rPr>
              <a:t>https://jingyan.baidu.com/article/7c6fb428458f1fc1652c90d2.html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  <a:hlinkClick r:id="rId3" action="ppaction://hlinkfile"/>
            </a:endParaRPr>
          </a:p>
          <a:p>
            <a:pPr>
              <a:lnSpc>
                <a:spcPct val="150000"/>
              </a:lnSpc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windows电脑，请打开麦克风访问权限，详见：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  <a:hlinkClick r:id="rId3" action="ppaction://hlinkfile"/>
              </a:rPr>
              <a:t>https://jingyan.baidu.com/article/7908e85c663e6dee481ad2db.html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15950" y="498475"/>
            <a:ext cx="41224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调试设备硬件失败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Windows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15950" y="1186815"/>
            <a:ext cx="1084326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电脑系统&lt;摄像头权限&gt;设置说明: 确认电脑操作系统已授权允许浏览器使用摄像头。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苹果电脑权限获取方法：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设置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安全性与隐私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点击锁按钮以进行更改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选中摄像头勾选谷歌浏览器允许授权</a:t>
            </a:r>
            <a:endParaRPr lang="zh-CN" altLang="en-US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5950" y="2367915"/>
            <a:ext cx="10645140" cy="420179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15950" y="498475"/>
            <a:ext cx="26263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调试设备硬件失败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615950" y="1419860"/>
            <a:ext cx="745934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如您的电脑（例如微软Surface）有前后两个摄像头，需要切换前置摄像头，在谷歌浏览器右上角进行调整。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6000" y="2065020"/>
            <a:ext cx="5080000" cy="41021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789555" y="6354445"/>
            <a:ext cx="661225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注意:当调试方法均已尝试且无效时，请更换电脑。万请重视！</a:t>
            </a:r>
            <a:endParaRPr lang="zh-CN" altLang="en-US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15950" y="498475"/>
            <a:ext cx="354266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调试设备前置摄像头失败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615950" y="498475"/>
            <a:ext cx="29317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调试设备摄像头失败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7" name="图片 6" descr="dfc418cf4f6c357c57822e02ef9437a"/>
          <p:cNvPicPr>
            <a:picLocks noChangeAspect="1"/>
          </p:cNvPicPr>
          <p:nvPr/>
        </p:nvPicPr>
        <p:blipFill>
          <a:blip r:embed="rId1"/>
          <a:srcRect l="22803" t="14754" r="23096" b="9260"/>
          <a:stretch>
            <a:fillRect/>
          </a:stretch>
        </p:blipFill>
        <p:spPr>
          <a:xfrm>
            <a:off x="615950" y="1266825"/>
            <a:ext cx="5027930" cy="3513455"/>
          </a:xfrm>
          <a:prstGeom prst="rect">
            <a:avLst/>
          </a:prstGeom>
        </p:spPr>
      </p:pic>
      <p:pic>
        <p:nvPicPr>
          <p:cNvPr id="8" name="图片 7" descr="企业微信截图_97755e48-e381-4788-a315-b4e2398e52e7"/>
          <p:cNvPicPr>
            <a:picLocks noChangeAspect="1"/>
          </p:cNvPicPr>
          <p:nvPr/>
        </p:nvPicPr>
        <p:blipFill>
          <a:blip r:embed="rId2"/>
          <a:srcRect l="4525" t="4946" r="3743" b="9495"/>
          <a:stretch>
            <a:fillRect/>
          </a:stretch>
        </p:blipFill>
        <p:spPr>
          <a:xfrm>
            <a:off x="5833110" y="1966595"/>
            <a:ext cx="5990590" cy="211455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7824470" y="4367530"/>
            <a:ext cx="2007235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上图为</a:t>
            </a:r>
            <a:r>
              <a:rPr lang="en-US" altLang="zh-CN"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物理摄像头示例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文本框 23"/>
          <p:cNvSpPr txBox="1"/>
          <p:nvPr/>
        </p:nvSpPr>
        <p:spPr>
          <a:xfrm>
            <a:off x="615950" y="498475"/>
            <a:ext cx="29317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调试设备摄像头失败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" name="图片 1" descr="5bf81125347166289397ba7669695cb3"/>
          <p:cNvPicPr>
            <a:picLocks noChangeAspect="1"/>
          </p:cNvPicPr>
          <p:nvPr/>
        </p:nvPicPr>
        <p:blipFill>
          <a:blip r:embed="rId1"/>
          <a:srcRect l="28706" t="26599" r="32005" b="10812"/>
          <a:stretch>
            <a:fillRect/>
          </a:stretch>
        </p:blipFill>
        <p:spPr>
          <a:xfrm>
            <a:off x="615950" y="2526030"/>
            <a:ext cx="3667760" cy="3373755"/>
          </a:xfrm>
          <a:prstGeom prst="rect">
            <a:avLst/>
          </a:prstGeom>
        </p:spPr>
      </p:pic>
      <p:pic>
        <p:nvPicPr>
          <p:cNvPr id="3" name="图片 2" descr="wecom-temp-2efe32ad981ad68226d53061e7195cd8"/>
          <p:cNvPicPr>
            <a:picLocks noChangeAspect="1"/>
          </p:cNvPicPr>
          <p:nvPr/>
        </p:nvPicPr>
        <p:blipFill>
          <a:blip r:embed="rId2"/>
          <a:srcRect l="16064" t="3726" r="12849" b="20516"/>
          <a:stretch>
            <a:fillRect/>
          </a:stretch>
        </p:blipFill>
        <p:spPr>
          <a:xfrm>
            <a:off x="4833620" y="2543810"/>
            <a:ext cx="6759575" cy="289687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15950" y="1227455"/>
            <a:ext cx="56692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如电脑安装虚拟摄像头，需选择接入电脑自带摄像头。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如还没有反应，请按以下方法操作：详细操作请看下文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文本框 23"/>
          <p:cNvSpPr txBox="1"/>
          <p:nvPr/>
        </p:nvSpPr>
        <p:spPr>
          <a:xfrm>
            <a:off x="615950" y="498475"/>
            <a:ext cx="29317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如何卸载虚拟摄像头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15950" y="1235075"/>
            <a:ext cx="30753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设置</a:t>
            </a:r>
            <a:r>
              <a:rPr lang="en-US" altLang="zh-CN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应用</a:t>
            </a:r>
            <a:r>
              <a:rPr lang="en-US" altLang="zh-CN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应用和功能卸载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 descr="企业微信截图_165571946092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5950" y="1879600"/>
            <a:ext cx="4965700" cy="3920490"/>
          </a:xfrm>
          <a:prstGeom prst="rect">
            <a:avLst/>
          </a:prstGeom>
        </p:spPr>
      </p:pic>
      <p:pic>
        <p:nvPicPr>
          <p:cNvPr id="3" name="图片 2" descr="企业微信截图_165571930856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9435" y="1879600"/>
            <a:ext cx="4961890" cy="39198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626360" y="5960745"/>
            <a:ext cx="94488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200">
                <a:latin typeface="微软雅黑" panose="020B0503020204020204" charset="-122"/>
                <a:ea typeface="微软雅黑" panose="020B0503020204020204" charset="-122"/>
              </a:rPr>
              <a:t>图一：示例</a:t>
            </a:r>
            <a:endParaRPr lang="zh-CN" altLang="en-US" sz="12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100185" y="5960745"/>
            <a:ext cx="94488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200">
                <a:latin typeface="微软雅黑" panose="020B0503020204020204" charset="-122"/>
                <a:ea typeface="微软雅黑" panose="020B0503020204020204" charset="-122"/>
              </a:rPr>
              <a:t>图二：示例</a:t>
            </a:r>
            <a:endParaRPr lang="zh-CN" altLang="en-US" sz="12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615950" y="1490345"/>
            <a:ext cx="11044555" cy="4246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 摄像头异常无法正常调用、不稳定、屏幕是黑的。 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答:如果进入作答，摄像头调用不开,则提示无法开始作答，重启电脑+更换浏览器可解决。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如果已经开始作答,摄像头黑屏,系统兼容性原因会显示黑屏,不影响后台实时监控，开始作答即可。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 摄像头闪烁,频闪严重，不稳定。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答:硬件设备接触不良,大概率摄像头排线有损，排线接触有问题。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 作答页面异常，无法显示题目，网络连接异常。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答:确保网络通畅、刷新1-2次尝试+更换浏览器。断网页面将有异常提示,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耐心调试网络,网络恢复后可以继续作答。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15950" y="498475"/>
            <a:ext cx="26263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异常情况处理办法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615950" y="1471930"/>
            <a:ext cx="9948545" cy="4246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 提交答案后,无法正常提交。 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答:只要答案提交,数据就能保存,无需担心,如遇提交进度慢与网络原因无法提交，耐心等待3-5分 钟,即可关闭页面。(操作手册有示意图)；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 人脸识别,下一步点不动。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答:刷新再试+更换浏览器,如当出现一次审核未通过情况下,调整光线,避免背光、避免逆光拍照；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 电脑屏幕分辨率调整快捷键:Ctrl和+号(放大屏幕显示分辨率)，Ctrl和-号(缩小屏幕显示分辨率)；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7. 作答页面内题目文字大小调整:右上方按钮《字号:+和-》；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15950" y="498475"/>
            <a:ext cx="26263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异常情况处理办法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72770"/>
            <a:ext cx="294005" cy="311785"/>
          </a:xfrm>
          <a:prstGeom prst="rect">
            <a:avLst/>
          </a:prstGeom>
          <a:gradFill>
            <a:gsLst>
              <a:gs pos="0">
                <a:srgbClr val="FE4444">
                  <a:alpha val="85000"/>
                  <a:lumMod val="83000"/>
                  <a:lumOff val="17000"/>
                </a:srgbClr>
              </a:gs>
              <a:gs pos="100000">
                <a:srgbClr val="832B2B"/>
              </a:gs>
            </a:gsLst>
            <a:lin scaled="0"/>
          </a:gradFill>
          <a:ln>
            <a:solidFill>
              <a:srgbClr val="CC55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总结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/>
              <a:t>需准备物品：</a:t>
            </a:r>
            <a:endParaRPr lang="zh-CN" altLang="en-US"/>
          </a:p>
          <a:p>
            <a:pPr marL="0" indent="0">
              <a:buNone/>
            </a:pPr>
            <a:r>
              <a:t>可连接互联网并带有摄像头的电脑1台</a:t>
            </a:r>
            <a:r>
              <a:rPr lang="zh-CN" altLang="en-US"/>
              <a:t>、手机</a:t>
            </a:r>
            <a:r>
              <a:rPr lang="en-US" altLang="zh-CN"/>
              <a:t>1</a:t>
            </a:r>
            <a:r>
              <a:rPr lang="zh-CN" altLang="en-US"/>
              <a:t>部、手机支架</a:t>
            </a:r>
            <a:r>
              <a:rPr lang="en-US" altLang="zh-CN"/>
              <a:t>1</a:t>
            </a:r>
            <a:r>
              <a:rPr lang="zh-CN" altLang="en-US"/>
              <a:t>个（若考生有办法维持侧方监控手机稳定也可不准备）、身份证照片一张（用于身份核验失败使用）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/>
              <a:t>简要答题步骤：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1.</a:t>
            </a:r>
            <a:r>
              <a:rPr lang="zh-CN" altLang="en-US"/>
              <a:t>先调试设备（摄像头和麦克风、屏幕录制、手机摄像监控）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2.</a:t>
            </a:r>
            <a:r>
              <a:rPr lang="zh-CN" altLang="en-US"/>
              <a:t>设备没问题</a:t>
            </a:r>
            <a:r>
              <a:rPr lang="en-US" altLang="zh-CN"/>
              <a:t>----</a:t>
            </a:r>
            <a:r>
              <a:rPr lang="zh-CN" altLang="en-US"/>
              <a:t>进行身份核验</a:t>
            </a:r>
            <a:r>
              <a:rPr lang="en-US" altLang="zh-CN"/>
              <a:t>----</a:t>
            </a:r>
            <a:r>
              <a:rPr lang="zh-CN" altLang="en-US"/>
              <a:t>答题</a:t>
            </a:r>
            <a:r>
              <a:rPr lang="en-US" altLang="zh-CN"/>
              <a:t>----</a:t>
            </a:r>
            <a:r>
              <a:rPr lang="zh-CN" altLang="en-US"/>
              <a:t>交卷</a:t>
            </a:r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PP_MARK_KEY" val="8cfd572a-c2ef-494a-ab9f-a4aaa3b672bd"/>
  <p:tag name="COMMONDATA" val="eyJoZGlkIjoiOWJmMGRjYTU3OTI4ZmU1MGZhODU5OGMyZGVlZWYxMzQ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3090</Words>
  <Application>WPS 演示</Application>
  <PresentationFormat>宽屏</PresentationFormat>
  <Paragraphs>182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wangxue</dc:creator>
  <cp:lastModifiedBy>蓝胖子</cp:lastModifiedBy>
  <cp:revision>14</cp:revision>
  <dcterms:created xsi:type="dcterms:W3CDTF">2022-08-19T05:57:00Z</dcterms:created>
  <dcterms:modified xsi:type="dcterms:W3CDTF">2023-03-30T03:04:39Z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2052-11.1.0.13703</vt:lpwstr>
  </property>
  <property fmtid="{D5CDD505-2E9C-101B-9397-08002B2CF9AE}" pid="3" name="ICV">
    <vt:lpwstr>A2D0FBFBE8A841B5B29668B51E4DF423</vt:lpwstr>
  </property>
</Properties>
</file>