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43"/>
  </p:handoutMasterIdLst>
  <p:sldIdLst>
    <p:sldId id="722" r:id="rId4"/>
    <p:sldId id="723" r:id="rId6"/>
    <p:sldId id="660" r:id="rId7"/>
    <p:sldId id="724" r:id="rId8"/>
    <p:sldId id="662" r:id="rId9"/>
    <p:sldId id="837" r:id="rId10"/>
    <p:sldId id="838" r:id="rId11"/>
    <p:sldId id="839" r:id="rId12"/>
    <p:sldId id="840" r:id="rId13"/>
    <p:sldId id="841" r:id="rId14"/>
    <p:sldId id="843" r:id="rId15"/>
    <p:sldId id="663" r:id="rId16"/>
    <p:sldId id="605" r:id="rId17"/>
    <p:sldId id="700" r:id="rId18"/>
    <p:sldId id="702" r:id="rId19"/>
    <p:sldId id="753" r:id="rId20"/>
    <p:sldId id="816" r:id="rId21"/>
    <p:sldId id="792" r:id="rId22"/>
    <p:sldId id="793" r:id="rId23"/>
    <p:sldId id="794" r:id="rId24"/>
    <p:sldId id="754" r:id="rId25"/>
    <p:sldId id="666" r:id="rId26"/>
    <p:sldId id="844" r:id="rId27"/>
    <p:sldId id="845" r:id="rId28"/>
    <p:sldId id="846" r:id="rId29"/>
    <p:sldId id="713" r:id="rId30"/>
    <p:sldId id="714" r:id="rId31"/>
    <p:sldId id="715" r:id="rId32"/>
    <p:sldId id="716" r:id="rId33"/>
    <p:sldId id="795" r:id="rId34"/>
    <p:sldId id="796" r:id="rId35"/>
    <p:sldId id="797" r:id="rId36"/>
    <p:sldId id="798" r:id="rId37"/>
    <p:sldId id="777" r:id="rId38"/>
    <p:sldId id="812" r:id="rId39"/>
    <p:sldId id="800" r:id="rId40"/>
    <p:sldId id="835" r:id="rId41"/>
    <p:sldId id="836" r:id="rId42"/>
  </p:sldIdLst>
  <p:sldSz cx="9144000" cy="51435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59" userDrawn="1">
          <p15:clr>
            <a:srgbClr val="A4A3A4"/>
          </p15:clr>
        </p15:guide>
        <p15:guide id="2" orient="horz" pos="1082" userDrawn="1">
          <p15:clr>
            <a:srgbClr val="A4A3A4"/>
          </p15:clr>
        </p15:guide>
        <p15:guide id="3" pos="574" userDrawn="1">
          <p15:clr>
            <a:srgbClr val="A4A3A4"/>
          </p15:clr>
        </p15:guide>
        <p15:guide id="4" pos="56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59"/>
        <p:guide orient="horz" pos="1082"/>
        <p:guide pos="574"/>
        <p:guide pos="5690"/>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125.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ags" Target="../tags/tag128.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0.xml"/><Relationship Id="rId2" Type="http://schemas.openxmlformats.org/officeDocument/2006/relationships/image" Target="../media/image21.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1.xml"/><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3.xml"/><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4.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3" Type="http://schemas.openxmlformats.org/officeDocument/2006/relationships/notesSlide" Target="../notesSlides/notesSlide2.xml"/><Relationship Id="rId12" Type="http://schemas.openxmlformats.org/officeDocument/2006/relationships/slideLayout" Target="../slideLayouts/slideLayout6.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5.xml"/><Relationship Id="rId2" Type="http://schemas.openxmlformats.org/officeDocument/2006/relationships/image" Target="../media/image30.png"/><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7.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8.xml"/><Relationship Id="rId2" Type="http://schemas.openxmlformats.org/officeDocument/2006/relationships/image" Target="../media/image33.pn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9.xml"/><Relationship Id="rId4" Type="http://schemas.openxmlformats.org/officeDocument/2006/relationships/image" Target="../media/image33.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0.xml"/><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1.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2.xml"/><Relationship Id="rId1"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3.xml"/><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5.xml"/><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image" Target="../media/image45.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6.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7.xml"/><Relationship Id="rId3"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image" Target="../media/image50.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8.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9.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50.xml"/><Relationship Id="rId2" Type="http://schemas.openxmlformats.org/officeDocument/2006/relationships/image" Target="../media/image57.png"/><Relationship Id="rId1" Type="http://schemas.openxmlformats.org/officeDocument/2006/relationships/image" Target="../media/image56.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1.xml"/><Relationship Id="rId3" Type="http://schemas.openxmlformats.org/officeDocument/2006/relationships/image" Target="../media/image41.png"/><Relationship Id="rId2" Type="http://schemas.openxmlformats.org/officeDocument/2006/relationships/image" Target="../media/image59.png"/><Relationship Id="rId1"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0.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122.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123.xml"/><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124.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福建省高等教育自学考试过程性评价网络助学平台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厦门</a:t>
            </a:r>
            <a:r>
              <a:rPr lang="zh-CN" altLang="en-US" sz="1800" b="1" dirty="0">
                <a:solidFill>
                  <a:schemeClr val="bg1"/>
                </a:solidFill>
                <a:latin typeface="微软雅黑" panose="020B0503020204020204" pitchFamily="34" charset="-122"/>
                <a:ea typeface="微软雅黑" panose="020B0503020204020204" pitchFamily="34" charset="-122"/>
                <a:sym typeface="+mn-ea"/>
              </a:rPr>
              <a:t>工学院</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2026</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04</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根据提示，核对订单，</a:t>
            </a:r>
            <a:r>
              <a:rPr lang="zh-CN" altLang="en-US" sz="1600">
                <a:latin typeface="微软雅黑" panose="020B0503020204020204" pitchFamily="34" charset="-122"/>
                <a:ea typeface="微软雅黑" panose="020B0503020204020204" pitchFamily="34" charset="-122"/>
              </a:rPr>
              <a:t>完成支付。</a:t>
            </a:r>
            <a:endParaRPr lang="zh-CN" altLang="en-US" sz="16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855980" y="1242060"/>
            <a:ext cx="3960000" cy="1242439"/>
          </a:xfrm>
          <a:prstGeom prst="rect">
            <a:avLst/>
          </a:prstGeom>
          <a:ln>
            <a:solidFill>
              <a:srgbClr val="0B0C0B"/>
            </a:solidFill>
          </a:ln>
        </p:spPr>
      </p:pic>
      <p:pic>
        <p:nvPicPr>
          <p:cNvPr id="6" name="图片 5"/>
          <p:cNvPicPr>
            <a:picLocks noChangeAspect="1"/>
          </p:cNvPicPr>
          <p:nvPr/>
        </p:nvPicPr>
        <p:blipFill>
          <a:blip r:embed="rId2"/>
          <a:stretch>
            <a:fillRect/>
          </a:stretch>
        </p:blipFill>
        <p:spPr>
          <a:xfrm>
            <a:off x="855980" y="2924810"/>
            <a:ext cx="3960000" cy="1503130"/>
          </a:xfrm>
          <a:prstGeom prst="rect">
            <a:avLst/>
          </a:prstGeom>
          <a:ln>
            <a:solidFill>
              <a:srgbClr val="0B0C0B"/>
            </a:solidFill>
          </a:ln>
        </p:spPr>
      </p:pic>
      <p:sp>
        <p:nvSpPr>
          <p:cNvPr id="7" name="下箭头 6"/>
          <p:cNvSpPr/>
          <p:nvPr/>
        </p:nvSpPr>
        <p:spPr>
          <a:xfrm>
            <a:off x="2553335" y="2387600"/>
            <a:ext cx="363220" cy="53213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8" name="右箭头 7"/>
          <p:cNvSpPr/>
          <p:nvPr/>
        </p:nvSpPr>
        <p:spPr>
          <a:xfrm>
            <a:off x="4613910" y="2953385"/>
            <a:ext cx="639445" cy="36385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10" name="图片 9"/>
          <p:cNvPicPr>
            <a:picLocks noChangeAspect="1"/>
          </p:cNvPicPr>
          <p:nvPr/>
        </p:nvPicPr>
        <p:blipFill>
          <a:blip r:embed="rId3"/>
          <a:stretch>
            <a:fillRect/>
          </a:stretch>
        </p:blipFill>
        <p:spPr>
          <a:xfrm>
            <a:off x="5253355" y="1907540"/>
            <a:ext cx="3600000" cy="2011062"/>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支付完成，选择考期，开通课程，开启学习之旅。</a:t>
            </a:r>
            <a:endParaRPr lang="zh-CN" altLang="en-US" sz="1600">
              <a:latin typeface="微软雅黑" panose="020B0503020204020204" pitchFamily="34" charset="-122"/>
              <a:ea typeface="微软雅黑" panose="020B0503020204020204" pitchFamily="34" charset="-122"/>
            </a:endParaRPr>
          </a:p>
        </p:txBody>
      </p:sp>
      <p:sp>
        <p:nvSpPr>
          <p:cNvPr id="13" name="直角上箭头 12"/>
          <p:cNvSpPr/>
          <p:nvPr/>
        </p:nvSpPr>
        <p:spPr>
          <a:xfrm>
            <a:off x="4913630" y="3783330"/>
            <a:ext cx="2205355" cy="648970"/>
          </a:xfrm>
          <a:prstGeom prst="bentUp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 name="下箭头 3"/>
          <p:cNvSpPr/>
          <p:nvPr/>
        </p:nvSpPr>
        <p:spPr>
          <a:xfrm>
            <a:off x="2821940" y="3141345"/>
            <a:ext cx="337820" cy="37592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1"/>
          <a:stretch>
            <a:fillRect/>
          </a:stretch>
        </p:blipFill>
        <p:spPr>
          <a:xfrm>
            <a:off x="1191260" y="1145540"/>
            <a:ext cx="3600000" cy="1876008"/>
          </a:xfrm>
          <a:prstGeom prst="rect">
            <a:avLst/>
          </a:prstGeom>
          <a:ln>
            <a:solidFill>
              <a:srgbClr val="0B0C0B"/>
            </a:solidFill>
          </a:ln>
        </p:spPr>
      </p:pic>
      <p:pic>
        <p:nvPicPr>
          <p:cNvPr id="8" name="图片 7"/>
          <p:cNvPicPr>
            <a:picLocks noChangeAspect="1"/>
          </p:cNvPicPr>
          <p:nvPr/>
        </p:nvPicPr>
        <p:blipFill>
          <a:blip r:embed="rId2"/>
          <a:stretch>
            <a:fillRect/>
          </a:stretch>
        </p:blipFill>
        <p:spPr>
          <a:xfrm>
            <a:off x="1191260" y="3600450"/>
            <a:ext cx="3600000" cy="1091228"/>
          </a:xfrm>
          <a:prstGeom prst="rect">
            <a:avLst/>
          </a:prstGeom>
          <a:ln>
            <a:solidFill>
              <a:srgbClr val="0B0C0B"/>
            </a:solidFill>
          </a:ln>
        </p:spPr>
      </p:pic>
      <p:pic>
        <p:nvPicPr>
          <p:cNvPr id="9" name="图片 8"/>
          <p:cNvPicPr>
            <a:picLocks noChangeAspect="1"/>
          </p:cNvPicPr>
          <p:nvPr/>
        </p:nvPicPr>
        <p:blipFill>
          <a:blip r:embed="rId3"/>
          <a:stretch>
            <a:fillRect/>
          </a:stretch>
        </p:blipFill>
        <p:spPr>
          <a:xfrm>
            <a:off x="5420360" y="1584960"/>
            <a:ext cx="3240000" cy="2163776"/>
          </a:xfrm>
          <a:prstGeom prst="rect">
            <a:avLst/>
          </a:prstGeom>
        </p:spPr>
      </p:pic>
    </p:spTree>
    <p:custDataLst>
      <p:tags r:id="rId4"/>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32790"/>
            <a:ext cx="7694930" cy="1050925"/>
          </a:xfrm>
          <a:prstGeom prst="rect">
            <a:avLst/>
          </a:prstGeom>
          <a:noFill/>
        </p:spPr>
        <p:txBody>
          <a:bodyPr wrap="square" rtlCol="0" anchor="t">
            <a:spAutoFit/>
          </a:bodyPr>
          <a:p>
            <a:pPr>
              <a:lnSpc>
                <a:spcPct val="130000"/>
              </a:lnSpc>
            </a:pPr>
            <a:r>
              <a:rPr lang="zh-CN" altLang="en-US" sz="1600">
                <a:latin typeface="微软雅黑" panose="020B0503020204020204" pitchFamily="34" charset="-122"/>
                <a:ea typeface="微软雅黑" panose="020B0503020204020204" pitchFamily="34" charset="-122"/>
              </a:rPr>
              <a:t>登录地址：http://xmgxy.zikao365.com</a:t>
            </a:r>
            <a:endParaRPr lang="zh-CN" altLang="en-US" sz="1600">
              <a:latin typeface="微软雅黑" panose="020B0503020204020204" pitchFamily="34" charset="-122"/>
              <a:ea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登录账号：可直接用准考证号或身份证号登录</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sz="1600">
                <a:latin typeface="微软雅黑" panose="020B0503020204020204" pitchFamily="34" charset="-122"/>
                <a:ea typeface="微软雅黑" panose="020B0503020204020204" pitchFamily="34" charset="-122"/>
                <a:cs typeface="微软雅黑" panose="020B0503020204020204" pitchFamily="34" charset="-122"/>
                <a:sym typeface="+mn-ea"/>
              </a:rPr>
              <a:t>初始密码</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123456</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a:latin typeface="微软雅黑" panose="020B0503020204020204" pitchFamily="34" charset="-122"/>
                <a:ea typeface="微软雅黑" panose="020B0503020204020204" pitchFamily="34" charset="-122"/>
                <a:cs typeface="微软雅黑" panose="020B0503020204020204" pitchFamily="34" charset="-122"/>
                <a:sym typeface="+mn-ea"/>
              </a:rPr>
              <a:t>考生在登录后自行修改密码</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1049020" y="1850390"/>
            <a:ext cx="6350000" cy="304482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183005"/>
            <a:ext cx="7506625" cy="360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529070"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404620"/>
            <a:ext cx="6144325" cy="252000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782820" y="2433320"/>
            <a:ext cx="3877242" cy="252000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1"/>
          <p:cNvPicPr>
            <a:picLocks noChangeAspect="1"/>
          </p:cNvPicPr>
          <p:nvPr/>
        </p:nvPicPr>
        <p:blipFill>
          <a:blip r:embed="rId1"/>
          <a:stretch>
            <a:fillRect/>
          </a:stretch>
        </p:blipFill>
        <p:spPr>
          <a:xfrm>
            <a:off x="2442210" y="947420"/>
            <a:ext cx="6217920" cy="341122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考核内容-知识点测验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0327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听课过程中，每隔一段时间会弹出“知识点测试”对话框。“知识点测试”可反复做，做对一次即可得分，做错或漏做可在</a:t>
            </a: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成绩查询</a:t>
            </a:r>
            <a:r>
              <a:rPr lang="zh-CN" sz="1600">
                <a:latin typeface="微软雅黑" panose="020B0503020204020204" pitchFamily="34" charset="-122"/>
                <a:ea typeface="微软雅黑" panose="020B0503020204020204" pitchFamily="34" charset="-122"/>
                <a:cs typeface="微软雅黑" panose="020B0503020204020204" pitchFamily="34" charset="-122"/>
              </a:rPr>
              <a:t>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3735" y="1633220"/>
            <a:ext cx="4410075" cy="235902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5280025" y="1721485"/>
            <a:ext cx="2874645" cy="1701165"/>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713730" y="3105150"/>
            <a:ext cx="3011170" cy="1673860"/>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试中心，点击“展开”即可看到阶段测试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736725"/>
            <a:ext cx="4394200" cy="258318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478020" y="2665095"/>
            <a:ext cx="4182110" cy="2265045"/>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483360"/>
            <a:ext cx="6194425" cy="338201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7284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5642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8351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9815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34899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rPr>
              <a:t>报名、学习时间节点</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6949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62125"/>
            <a:ext cx="4380865" cy="256349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066540" y="2606040"/>
            <a:ext cx="4593590" cy="23393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4565" y="1818005"/>
            <a:ext cx="7618730" cy="308927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APP下载</a:t>
            </a:r>
            <a:r>
              <a:rPr lang="zh-CN" altLang="en-US" sz="2100" dirty="0">
                <a:latin typeface="微软雅黑" panose="020B0503020204020204" pitchFamily="34" charset="-122"/>
                <a:ea typeface="微软雅黑" panose="020B0503020204020204" pitchFamily="34" charset="-122"/>
              </a:rPr>
              <a:t>安装</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APP安装提示（确保下载最新版APP）</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4" name="文本框 30"/>
          <p:cNvSpPr>
            <a:spLocks noChangeArrowheads="1"/>
          </p:cNvSpPr>
          <p:nvPr/>
        </p:nvSpPr>
        <p:spPr bwMode="auto">
          <a:xfrm>
            <a:off x="673735" y="3329940"/>
            <a:ext cx="268605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已经下载APP的考生请检查当前使用版本，如果不是最新，请卸载重新安装。</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5" name="文本框 4"/>
          <p:cNvSpPr txBox="1"/>
          <p:nvPr/>
        </p:nvSpPr>
        <p:spPr>
          <a:xfrm>
            <a:off x="623570" y="1341755"/>
            <a:ext cx="7390765" cy="1814830"/>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rPr>
              <a:t>下载方式1：</a:t>
            </a:r>
            <a:r>
              <a:rPr lang="zh-CN" altLang="en-US" sz="1600">
                <a:latin typeface="微软雅黑" panose="020B0503020204020204" pitchFamily="34" charset="-122"/>
                <a:ea typeface="微软雅黑" panose="020B0503020204020204" pitchFamily="34" charset="-122"/>
              </a:rPr>
              <a:t>扫描下方二维码下载</a:t>
            </a:r>
            <a:endParaRPr lang="zh-CN" altLang="en-US" sz="1600">
              <a:latin typeface="微软雅黑" panose="020B0503020204020204" pitchFamily="34" charset="-122"/>
              <a:ea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rPr>
              <a:t>下载方式2：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点击链接 https://www.zikao365.com/zhuanti/gckhapp/ 手机下载“自考过程考核APP”，</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安装最新版本软件。</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下载方式</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考生可以进入“华为应用市场、豌豆荚、苹果APP Store、小米应用商店、OPPO软件商店、魅族应用商店、360手机助手”中，自行检索关键词“自考过程考核”，下载APP进行安装。</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p:cNvPicPr>
            <a:picLocks noChangeAspect="1"/>
          </p:cNvPicPr>
          <p:nvPr/>
        </p:nvPicPr>
        <p:blipFill>
          <a:blip r:embed="rId1"/>
          <a:stretch>
            <a:fillRect/>
          </a:stretch>
        </p:blipFill>
        <p:spPr>
          <a:xfrm>
            <a:off x="5809615" y="3006090"/>
            <a:ext cx="1704975" cy="1733550"/>
          </a:xfrm>
          <a:prstGeom prst="rect">
            <a:avLst/>
          </a:prstGeom>
        </p:spPr>
      </p:pic>
      <p:pic>
        <p:nvPicPr>
          <p:cNvPr id="2" name="图片 1" descr="logo"/>
          <p:cNvPicPr>
            <a:picLocks noChangeAspect="1"/>
          </p:cNvPicPr>
          <p:nvPr/>
        </p:nvPicPr>
        <p:blipFill>
          <a:blip r:embed="rId2"/>
          <a:stretch>
            <a:fillRect/>
          </a:stretch>
        </p:blipFill>
        <p:spPr>
          <a:xfrm>
            <a:off x="7503160" y="213360"/>
            <a:ext cx="1274445" cy="339725"/>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2105"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安卓系统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2" name="图片 1"/>
          <p:cNvPicPr>
            <a:picLocks noChangeAspect="1"/>
          </p:cNvPicPr>
          <p:nvPr/>
        </p:nvPicPr>
        <p:blipFill>
          <a:blip r:embed="rId1"/>
          <a:stretch>
            <a:fillRect/>
          </a:stretch>
        </p:blipFill>
        <p:spPr>
          <a:xfrm>
            <a:off x="1938020" y="993140"/>
            <a:ext cx="1882775" cy="3941445"/>
          </a:xfrm>
          <a:prstGeom prst="rect">
            <a:avLst/>
          </a:prstGeom>
          <a:ln>
            <a:solidFill>
              <a:schemeClr val="bg1">
                <a:lumMod val="50000"/>
              </a:schemeClr>
            </a:solidFill>
          </a:ln>
        </p:spPr>
      </p:pic>
      <p:pic>
        <p:nvPicPr>
          <p:cNvPr id="3" name="图片 2"/>
          <p:cNvPicPr>
            <a:picLocks noChangeAspect="1"/>
          </p:cNvPicPr>
          <p:nvPr/>
        </p:nvPicPr>
        <p:blipFill>
          <a:blip r:embed="rId2"/>
          <a:stretch>
            <a:fillRect/>
          </a:stretch>
        </p:blipFill>
        <p:spPr>
          <a:xfrm>
            <a:off x="4241800" y="993140"/>
            <a:ext cx="1881505" cy="3941445"/>
          </a:xfrm>
          <a:prstGeom prst="rect">
            <a:avLst/>
          </a:prstGeom>
          <a:ln>
            <a:solidFill>
              <a:schemeClr val="bg1">
                <a:lumMod val="50000"/>
              </a:schemeClr>
            </a:solidFill>
          </a:ln>
        </p:spPr>
      </p:pic>
      <p:pic>
        <p:nvPicPr>
          <p:cNvPr id="8" name="图片 7"/>
          <p:cNvPicPr>
            <a:picLocks noChangeAspect="1"/>
          </p:cNvPicPr>
          <p:nvPr/>
        </p:nvPicPr>
        <p:blipFill>
          <a:blip r:embed="rId3"/>
          <a:stretch>
            <a:fillRect/>
          </a:stretch>
        </p:blipFill>
        <p:spPr>
          <a:xfrm>
            <a:off x="6613525" y="993775"/>
            <a:ext cx="1882775" cy="3940810"/>
          </a:xfrm>
          <a:prstGeom prst="rect">
            <a:avLst/>
          </a:prstGeom>
          <a:ln>
            <a:solidFill>
              <a:schemeClr val="bg1">
                <a:lumMod val="50000"/>
              </a:schemeClr>
            </a:solidFill>
          </a:ln>
        </p:spPr>
      </p:pic>
      <p:pic>
        <p:nvPicPr>
          <p:cNvPr id="9" name="图片 8" descr="logo"/>
          <p:cNvPicPr>
            <a:picLocks noChangeAspect="1"/>
          </p:cNvPicPr>
          <p:nvPr/>
        </p:nvPicPr>
        <p:blipFill>
          <a:blip r:embed="rId4"/>
          <a:stretch>
            <a:fillRect/>
          </a:stretch>
        </p:blipFill>
        <p:spPr>
          <a:xfrm>
            <a:off x="7481570" y="213360"/>
            <a:ext cx="1274445" cy="339725"/>
          </a:xfrm>
          <a:prstGeom prst="rect">
            <a:avLst/>
          </a:prstGeom>
        </p:spPr>
      </p:pic>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0200"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en-US" altLang="zh-CN"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IOS</a:t>
            </a: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4" name="图片 3"/>
          <p:cNvPicPr>
            <a:picLocks noChangeAspect="1"/>
          </p:cNvPicPr>
          <p:nvPr/>
        </p:nvPicPr>
        <p:blipFill>
          <a:blip r:embed="rId1"/>
          <a:stretch>
            <a:fillRect/>
          </a:stretch>
        </p:blipFill>
        <p:spPr>
          <a:xfrm>
            <a:off x="2286000" y="861060"/>
            <a:ext cx="2099945" cy="4168140"/>
          </a:xfrm>
          <a:prstGeom prst="rect">
            <a:avLst/>
          </a:prstGeom>
          <a:ln>
            <a:solidFill>
              <a:schemeClr val="bg1">
                <a:lumMod val="50000"/>
              </a:schemeClr>
            </a:solidFill>
          </a:ln>
        </p:spPr>
      </p:pic>
      <p:pic>
        <p:nvPicPr>
          <p:cNvPr id="5" name="图片 4"/>
          <p:cNvPicPr>
            <a:picLocks noChangeAspect="1"/>
          </p:cNvPicPr>
          <p:nvPr/>
        </p:nvPicPr>
        <p:blipFill>
          <a:blip r:embed="rId2"/>
          <a:stretch>
            <a:fillRect/>
          </a:stretch>
        </p:blipFill>
        <p:spPr>
          <a:xfrm>
            <a:off x="5475605" y="861060"/>
            <a:ext cx="2115820" cy="4168140"/>
          </a:xfrm>
          <a:prstGeom prst="rect">
            <a:avLst/>
          </a:prstGeom>
          <a:ln>
            <a:solidFill>
              <a:schemeClr val="bg1">
                <a:lumMod val="50000"/>
              </a:schemeClr>
            </a:solidFill>
          </a:ln>
        </p:spPr>
      </p:pic>
      <p:pic>
        <p:nvPicPr>
          <p:cNvPr id="6" name="图片 5" descr="logo"/>
          <p:cNvPicPr>
            <a:picLocks noChangeAspect="1"/>
          </p:cNvPicPr>
          <p:nvPr/>
        </p:nvPicPr>
        <p:blipFill>
          <a:blip r:embed="rId3"/>
          <a:stretch>
            <a:fillRect/>
          </a:stretch>
        </p:blipFill>
        <p:spPr>
          <a:xfrm>
            <a:off x="7481570" y="213360"/>
            <a:ext cx="1274445" cy="339725"/>
          </a:xfrm>
          <a:prstGeom prst="rect">
            <a:avLst/>
          </a:prstGeom>
        </p:spPr>
      </p:pic>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811530" y="963295"/>
            <a:ext cx="22148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厦门</a:t>
            </a:r>
            <a:r>
              <a:rPr lang="zh-CN" altLang="en-US" sz="1600" b="1">
                <a:latin typeface="微软雅黑" panose="020B0503020204020204" pitchFamily="34" charset="-122"/>
                <a:ea typeface="微软雅黑" panose="020B0503020204020204" pitchFamily="34" charset="-122"/>
              </a:rPr>
              <a:t>工学院</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868420"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1921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58545" y="1300480"/>
            <a:ext cx="1661083" cy="3600000"/>
          </a:xfrm>
          <a:prstGeom prst="rect">
            <a:avLst/>
          </a:prstGeom>
          <a:ln>
            <a:solidFill>
              <a:srgbClr val="0B0C0B"/>
            </a:solidFill>
          </a:ln>
        </p:spPr>
      </p:pic>
      <p:pic>
        <p:nvPicPr>
          <p:cNvPr id="8" name="图片 7"/>
          <p:cNvPicPr>
            <a:picLocks noChangeAspect="1"/>
          </p:cNvPicPr>
          <p:nvPr/>
        </p:nvPicPr>
        <p:blipFill>
          <a:blip r:embed="rId2"/>
          <a:stretch>
            <a:fillRect/>
          </a:stretch>
        </p:blipFill>
        <p:spPr>
          <a:xfrm>
            <a:off x="3674110" y="1300480"/>
            <a:ext cx="1661294" cy="3600000"/>
          </a:xfrm>
          <a:prstGeom prst="rect">
            <a:avLst/>
          </a:prstGeom>
          <a:ln>
            <a:solidFill>
              <a:srgbClr val="0B0C0B"/>
            </a:solidFill>
          </a:ln>
        </p:spPr>
      </p:pic>
      <p:pic>
        <p:nvPicPr>
          <p:cNvPr id="2" name="图片 1"/>
          <p:cNvPicPr>
            <a:picLocks noChangeAspect="1"/>
          </p:cNvPicPr>
          <p:nvPr/>
        </p:nvPicPr>
        <p:blipFill>
          <a:blip r:embed="rId3"/>
          <a:stretch>
            <a:fillRect/>
          </a:stretch>
        </p:blipFill>
        <p:spPr>
          <a:xfrm>
            <a:off x="6289675" y="1300480"/>
            <a:ext cx="1661299" cy="360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179195"/>
            <a:ext cx="325056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6137910" y="806450"/>
            <a:ext cx="1909263"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08710"/>
            <a:ext cx="32372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089015" y="822960"/>
            <a:ext cx="1910508" cy="414000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43000"/>
            <a:ext cx="3320415"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925820" y="824230"/>
            <a:ext cx="1909268"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09650"/>
            <a:ext cx="1927860" cy="378460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92595" y="995680"/>
            <a:ext cx="1826185" cy="396000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845685" y="995680"/>
            <a:ext cx="1826236" cy="3960000"/>
          </a:xfrm>
          <a:prstGeom prst="rect">
            <a:avLst/>
          </a:prstGeom>
          <a:ln>
            <a:solidFill>
              <a:srgbClr val="0B0C0B"/>
            </a:solidFill>
          </a:ln>
        </p:spPr>
      </p:pic>
      <p:pic>
        <p:nvPicPr>
          <p:cNvPr id="2" name="图片 1"/>
          <p:cNvPicPr>
            <a:picLocks noChangeAspect="1"/>
          </p:cNvPicPr>
          <p:nvPr/>
        </p:nvPicPr>
        <p:blipFill>
          <a:blip r:embed="rId3"/>
          <a:stretch>
            <a:fillRect/>
          </a:stretch>
        </p:blipFill>
        <p:spPr>
          <a:xfrm>
            <a:off x="2919095" y="995680"/>
            <a:ext cx="1827429" cy="396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822960"/>
            <a:ext cx="7567295"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59180" y="1628140"/>
            <a:ext cx="3999865" cy="220599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2014220" y="2807335"/>
            <a:ext cx="4786630" cy="2237105"/>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885940" y="1214755"/>
            <a:ext cx="1774190" cy="38296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896610" y="1255395"/>
            <a:ext cx="1743848" cy="3780000"/>
          </a:xfrm>
          <a:prstGeom prst="rect">
            <a:avLst/>
          </a:prstGeom>
          <a:ln>
            <a:solidFill>
              <a:srgbClr val="0B0C0B"/>
            </a:solidFill>
          </a:ln>
        </p:spPr>
      </p:pic>
      <p:pic>
        <p:nvPicPr>
          <p:cNvPr id="4" name="图片 3"/>
          <p:cNvPicPr>
            <a:picLocks noChangeAspect="1"/>
          </p:cNvPicPr>
          <p:nvPr/>
        </p:nvPicPr>
        <p:blipFill>
          <a:blip r:embed="rId2"/>
          <a:stretch>
            <a:fillRect/>
          </a:stretch>
        </p:blipFill>
        <p:spPr>
          <a:xfrm>
            <a:off x="3453130" y="1255395"/>
            <a:ext cx="1739623" cy="3780000"/>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1005205" y="1262380"/>
            <a:ext cx="1744364" cy="378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60450" y="1233170"/>
            <a:ext cx="1744011" cy="378000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2959735" y="1231265"/>
            <a:ext cx="1743054" cy="3780000"/>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4858385" y="1231265"/>
            <a:ext cx="1743760" cy="3780000"/>
          </a:xfrm>
          <a:prstGeom prst="rect">
            <a:avLst/>
          </a:prstGeom>
          <a:ln>
            <a:solidFill>
              <a:srgbClr val="0B0C0B"/>
            </a:solidFill>
          </a:ln>
        </p:spPr>
      </p:pic>
      <p:pic>
        <p:nvPicPr>
          <p:cNvPr id="5" name="图片 4"/>
          <p:cNvPicPr>
            <a:picLocks noChangeAspect="1"/>
          </p:cNvPicPr>
          <p:nvPr/>
        </p:nvPicPr>
        <p:blipFill>
          <a:blip r:embed="rId4"/>
          <a:stretch>
            <a:fillRect/>
          </a:stretch>
        </p:blipFill>
        <p:spPr>
          <a:xfrm>
            <a:off x="6757670" y="1233170"/>
            <a:ext cx="1743407" cy="378000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432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18310"/>
            <a:ext cx="4428490" cy="235521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3980180" y="2802890"/>
            <a:ext cx="4680000" cy="1982214"/>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380740" y="1148715"/>
            <a:ext cx="1732757" cy="3780000"/>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5688330" y="1148715"/>
            <a:ext cx="1743572" cy="3780000"/>
          </a:xfrm>
          <a:prstGeom prst="rect">
            <a:avLst/>
          </a:prstGeom>
          <a:ln>
            <a:solidFill>
              <a:srgbClr val="0B0C0B"/>
            </a:solidFill>
          </a:ln>
        </p:spPr>
      </p:pic>
      <p:pic>
        <p:nvPicPr>
          <p:cNvPr id="2" name="图片 1"/>
          <p:cNvPicPr>
            <a:picLocks noChangeAspect="1"/>
          </p:cNvPicPr>
          <p:nvPr/>
        </p:nvPicPr>
        <p:blipFill>
          <a:blip r:embed="rId3"/>
          <a:stretch>
            <a:fillRect/>
          </a:stretch>
        </p:blipFill>
        <p:spPr>
          <a:xfrm>
            <a:off x="1005205" y="1160145"/>
            <a:ext cx="1744364" cy="378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06</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06</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725170"/>
            <a:ext cx="7872095"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报名起止时间：202</a:t>
            </a:r>
            <a:r>
              <a:rPr lang="en-US" altLang="zh-CN" sz="1600" dirty="0" smtClean="0">
                <a:latin typeface="微软雅黑" panose="020B0503020204020204" pitchFamily="34" charset="-122"/>
                <a:ea typeface="微软雅黑" panose="020B0503020204020204" pitchFamily="34" charset="-122"/>
                <a:sym typeface="+mn-ea"/>
              </a:rPr>
              <a:t>6</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1</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28</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--2</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11</a:t>
            </a:r>
            <a:r>
              <a:rPr lang="zh-CN" altLang="en-US" sz="1600" dirty="0" smtClean="0">
                <a:latin typeface="微软雅黑" panose="020B0503020204020204" pitchFamily="34" charset="-122"/>
                <a:ea typeface="微软雅黑" panose="020B0503020204020204" pitchFamily="34" charset="-122"/>
                <a:sym typeface="+mn-ea"/>
              </a:rPr>
              <a:t>日</a:t>
            </a:r>
            <a:r>
              <a:rPr lang="zh-CN" altLang="en-US" sz="1600" dirty="0" smtClean="0">
                <a:latin typeface="微软雅黑" panose="020B0503020204020204" pitchFamily="34" charset="-122"/>
                <a:ea typeface="微软雅黑" panose="020B0503020204020204" pitchFamily="34" charset="-122"/>
                <a:sym typeface="+mn-ea"/>
              </a:rPr>
              <a:t>18:0</a:t>
            </a:r>
            <a:r>
              <a:rPr lang="zh-CN" altLang="en-US" sz="1600" dirty="0" smtClean="0">
                <a:latin typeface="微软雅黑" panose="020B0503020204020204" pitchFamily="34" charset="-122"/>
                <a:ea typeface="微软雅黑" panose="020B0503020204020204" pitchFamily="34" charset="-122"/>
                <a:sym typeface="+mn-ea"/>
              </a:rPr>
              <a:t>0</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a:t>
            </a:r>
            <a:r>
              <a:rPr sz="1600" dirty="0" smtClean="0">
                <a:latin typeface="微软雅黑" panose="020B0503020204020204" pitchFamily="34" charset="-122"/>
                <a:ea typeface="微软雅黑" panose="020B0503020204020204" pitchFamily="34" charset="-122"/>
                <a:sym typeface="+mn-ea"/>
              </a:rPr>
              <a:t>连续2个考期 (含报名当期) ，具体以报名公告及政策为准</a:t>
            </a:r>
            <a:br>
              <a:rPr sz="1600" dirty="0" smtClean="0">
                <a:latin typeface="微软雅黑" panose="020B0503020204020204" pitchFamily="34" charset="-122"/>
                <a:ea typeface="微软雅黑" panose="020B0503020204020204" pitchFamily="34" charset="-122"/>
                <a:sym typeface="+mn-ea"/>
              </a:rPr>
            </a:br>
            <a:r>
              <a:rPr lang="zh-CN" altLang="en-US" sz="1600" u="sng" dirty="0" smtClean="0">
                <a:latin typeface="微软雅黑" panose="020B0503020204020204" pitchFamily="34" charset="-122"/>
                <a:ea typeface="微软雅黑" panose="020B0503020204020204" pitchFamily="34" charset="-122"/>
                <a:sym typeface="+mn-ea"/>
              </a:rPr>
              <a:t>若报名当期统考成绩通过，有效期立即失效，第二考期不可使用。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a:t>
            </a:r>
            <a:r>
              <a:rPr sz="1600" b="1" dirty="0" smtClean="0">
                <a:solidFill>
                  <a:srgbClr val="C00000"/>
                </a:solidFill>
                <a:latin typeface="微软雅黑" panose="020B0503020204020204" pitchFamily="34" charset="-122"/>
                <a:ea typeface="微软雅黑" panose="020B0503020204020204" pitchFamily="34" charset="-122"/>
              </a:rPr>
              <a:t>固话：0591-86088777；微信咨询（只限添加微信）：</a:t>
            </a:r>
            <a:r>
              <a:rPr lang="en-US" altLang="zh-CN" sz="1600" b="1" dirty="0" smtClean="0">
                <a:solidFill>
                  <a:srgbClr val="C00000"/>
                </a:solidFill>
                <a:latin typeface="微软雅黑" panose="020B0503020204020204" pitchFamily="34" charset="-122"/>
                <a:ea typeface="微软雅黑" panose="020B0503020204020204" pitchFamily="34" charset="-122"/>
              </a:rPr>
              <a:t>15880161528</a:t>
            </a:r>
            <a:endParaRPr lang="en-US" altLang="zh-CN" sz="1600" b="1" dirty="0" smtClean="0">
              <a:solidFill>
                <a:srgbClr val="C00000"/>
              </a:solidFill>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24</a:t>
            </a:r>
            <a:r>
              <a:rPr lang="zh-CN" altLang="en-US" sz="1600" b="1" dirty="0" smtClean="0">
                <a:solidFill>
                  <a:srgbClr val="C00000"/>
                </a:solidFill>
                <a:latin typeface="微软雅黑" panose="020B0503020204020204" pitchFamily="34" charset="-122"/>
                <a:ea typeface="微软雅黑" panose="020B0503020204020204" pitchFamily="34" charset="-122"/>
              </a:rPr>
              <a:t>小时客户服务电话：</a:t>
            </a:r>
            <a:r>
              <a:rPr lang="en-US" altLang="zh-CN" sz="1600" b="1" dirty="0" smtClean="0">
                <a:solidFill>
                  <a:srgbClr val="C00000"/>
                </a:solidFill>
                <a:latin typeface="微软雅黑" panose="020B0503020204020204" pitchFamily="34" charset="-122"/>
                <a:ea typeface="微软雅黑" panose="020B0503020204020204" pitchFamily="34" charset="-122"/>
              </a:rPr>
              <a:t>4008135555</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964565" y="861060"/>
            <a:ext cx="616712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788035" y="1214755"/>
            <a:ext cx="787273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eaLnBrk="1" hangingPunct="1">
              <a:lnSpc>
                <a:spcPct val="150000"/>
              </a:lnSpc>
              <a:spcBef>
                <a:spcPct val="0"/>
              </a:spcBef>
              <a:buFont typeface="Arial" panose="020B0604020202020204" pitchFamily="34" charset="0"/>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举例：某考生报考大学语文课程，统考成绩为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注册及选课</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注册地址：</a:t>
            </a:r>
            <a:r>
              <a:rPr lang="zh-CN" altLang="en-US" sz="1600">
                <a:latin typeface="微软雅黑" panose="020B0503020204020204" pitchFamily="34" charset="-122"/>
                <a:ea typeface="微软雅黑" panose="020B0503020204020204" pitchFamily="34" charset="-122"/>
                <a:sym typeface="+mn-ea"/>
              </a:rPr>
              <a:t>http://xmgxy.zikao365.com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39495"/>
            <a:ext cx="7499350" cy="583565"/>
          </a:xfrm>
          <a:prstGeom prst="rect">
            <a:avLst/>
          </a:prstGeom>
          <a:noFill/>
        </p:spPr>
        <p:txBody>
          <a:bodyPr wrap="square" rtlCol="0" anchor="t">
            <a:spAutoFit/>
          </a:bodyPr>
          <a:p>
            <a:r>
              <a:rPr sz="1600">
                <a:latin typeface="微软雅黑" panose="020B0503020204020204" pitchFamily="34" charset="-122"/>
                <a:ea typeface="微软雅黑" panose="020B0503020204020204" pitchFamily="34" charset="-122"/>
                <a:cs typeface="微软雅黑" panose="020B0503020204020204" pitchFamily="34" charset="-122"/>
              </a:rPr>
              <a:t>请点击右上角</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登录</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选择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没有账号，免费注册</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如实填写个人信息，点击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注册</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045835" y="2382520"/>
            <a:ext cx="2563495" cy="2489835"/>
          </a:xfrm>
          <a:prstGeom prst="rect">
            <a:avLst/>
          </a:prstGeom>
        </p:spPr>
      </p:pic>
      <p:pic>
        <p:nvPicPr>
          <p:cNvPr id="6" name="图片 5"/>
          <p:cNvPicPr>
            <a:picLocks noChangeAspect="1"/>
          </p:cNvPicPr>
          <p:nvPr/>
        </p:nvPicPr>
        <p:blipFill>
          <a:blip r:embed="rId2"/>
          <a:stretch>
            <a:fillRect/>
          </a:stretch>
        </p:blipFill>
        <p:spPr>
          <a:xfrm>
            <a:off x="965200" y="1623060"/>
            <a:ext cx="4680000" cy="2244417"/>
          </a:xfrm>
          <a:prstGeom prst="rect">
            <a:avLst/>
          </a:prstGeom>
          <a:ln>
            <a:solidFill>
              <a:schemeClr val="tx1"/>
            </a:solidFill>
          </a:ln>
        </p:spPr>
      </p:pic>
      <p:sp>
        <p:nvSpPr>
          <p:cNvPr id="8" name="右箭头 7"/>
          <p:cNvSpPr/>
          <p:nvPr/>
        </p:nvSpPr>
        <p:spPr>
          <a:xfrm rot="1320000">
            <a:off x="5029200" y="3079750"/>
            <a:ext cx="1366520" cy="47561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3"/>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在首页点击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选课中心</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，进入选课。</a:t>
            </a:r>
            <a:endParaRPr lang="zh-CN" altLang="en-US" sz="16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5200" y="1145540"/>
            <a:ext cx="5400000" cy="2471256"/>
          </a:xfrm>
          <a:prstGeom prst="rect">
            <a:avLst/>
          </a:prstGeom>
          <a:ln>
            <a:solidFill>
              <a:srgbClr val="0B0C0B"/>
            </a:solidFill>
          </a:ln>
        </p:spPr>
      </p:pic>
      <p:pic>
        <p:nvPicPr>
          <p:cNvPr id="7" name="图片 6"/>
          <p:cNvPicPr>
            <a:picLocks noChangeAspect="1"/>
          </p:cNvPicPr>
          <p:nvPr/>
        </p:nvPicPr>
        <p:blipFill>
          <a:blip r:embed="rId2"/>
          <a:stretch>
            <a:fillRect/>
          </a:stretch>
        </p:blipFill>
        <p:spPr>
          <a:xfrm>
            <a:off x="4261485" y="2074545"/>
            <a:ext cx="4320000" cy="271885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在选课中心，选择对应课程</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sym typeface="+mn-ea"/>
              </a:rPr>
              <a:t>加入购物车</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去结算</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444625" y="1297305"/>
            <a:ext cx="5400000" cy="3385492"/>
          </a:xfrm>
          <a:prstGeom prst="rect">
            <a:avLst/>
          </a:prstGeom>
          <a:ln>
            <a:solidFill>
              <a:schemeClr val="accent1"/>
            </a:solidFill>
          </a:ln>
        </p:spPr>
      </p:pic>
    </p:spTree>
    <p:custDataLst>
      <p:tags r:id="rId2"/>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8.xml><?xml version="1.0" encoding="utf-8"?>
<p:tagLst xmlns:p="http://schemas.openxmlformats.org/presentationml/2006/main">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PECIAL_SOURCE" val="bdnull"/>
</p:tagLst>
</file>

<file path=ppt/tags/tag12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PECIAL_SOURCE" val="bdnull"/>
</p:tagLst>
</file>

<file path=ppt/tags/tag138.xml><?xml version="1.0" encoding="utf-8"?>
<p:tagLst xmlns:p="http://schemas.openxmlformats.org/presentationml/2006/main">
  <p:tag name="KSO_WM_SPECIAL_SOURCE" val="bdnull"/>
</p:tagLst>
</file>

<file path=ppt/tags/tag139.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PECIAL_SOURCE" val="bdnull"/>
</p:tagLst>
</file>

<file path=ppt/tags/tag14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9.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2.xml><?xml version="1.0" encoding="utf-8"?>
<p:tagLst xmlns:p="http://schemas.openxmlformats.org/presentationml/2006/main">
  <p:tag name="KSO_WM_SPECIAL_SOURCE" val="bdnull"/>
</p:tagLst>
</file>

<file path=ppt/tags/tag153.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2689</Words>
  <Application>WPS 演示</Application>
  <PresentationFormat/>
  <Paragraphs>228</Paragraphs>
  <Slides>38</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38</vt:i4>
      </vt:variant>
    </vt:vector>
  </HeadingPairs>
  <TitlesOfParts>
    <vt:vector size="53"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刘丹</cp:lastModifiedBy>
  <cp:revision>887</cp:revision>
  <dcterms:created xsi:type="dcterms:W3CDTF">2016-06-07T15:36:00Z</dcterms:created>
  <dcterms:modified xsi:type="dcterms:W3CDTF">2026-01-23T03:42:50Z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19D7E7A2DF6B4E34817D076F4278CFB4</vt:lpwstr>
  </property>
</Properties>
</file>