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3"/>
  </p:handoutMasterIdLst>
  <p:sldIdLst>
    <p:sldId id="722" r:id="rId4"/>
    <p:sldId id="723" r:id="rId6"/>
    <p:sldId id="660" r:id="rId7"/>
    <p:sldId id="724" r:id="rId8"/>
    <p:sldId id="930" r:id="rId9"/>
    <p:sldId id="794" r:id="rId10"/>
    <p:sldId id="796" r:id="rId11"/>
    <p:sldId id="798" r:id="rId12"/>
    <p:sldId id="799" r:id="rId13"/>
    <p:sldId id="800" r:id="rId14"/>
    <p:sldId id="891" r:id="rId15"/>
    <p:sldId id="663" r:id="rId16"/>
    <p:sldId id="605" r:id="rId17"/>
    <p:sldId id="700" r:id="rId18"/>
    <p:sldId id="859" r:id="rId19"/>
    <p:sldId id="753" r:id="rId20"/>
    <p:sldId id="964" r:id="rId21"/>
    <p:sldId id="707" r:id="rId22"/>
    <p:sldId id="708" r:id="rId23"/>
    <p:sldId id="774" r:id="rId24"/>
    <p:sldId id="754" r:id="rId25"/>
    <p:sldId id="666" r:id="rId26"/>
    <p:sldId id="965" r:id="rId27"/>
    <p:sldId id="966" r:id="rId28"/>
    <p:sldId id="967" r:id="rId29"/>
    <p:sldId id="892" r:id="rId30"/>
    <p:sldId id="918" r:id="rId31"/>
    <p:sldId id="968" r:id="rId32"/>
    <p:sldId id="969" r:id="rId33"/>
    <p:sldId id="919" r:id="rId34"/>
    <p:sldId id="720" r:id="rId35"/>
    <p:sldId id="920" r:id="rId36"/>
    <p:sldId id="776" r:id="rId37"/>
    <p:sldId id="777" r:id="rId38"/>
    <p:sldId id="775" r:id="rId39"/>
    <p:sldId id="921" r:id="rId40"/>
    <p:sldId id="778" r:id="rId41"/>
    <p:sldId id="779" r:id="rId42"/>
  </p:sldIdLst>
  <p:sldSz cx="9144000" cy="5143500"/>
  <p:notesSz cx="6858000" cy="9144000"/>
  <p:custDataLst>
    <p:tags r:id="rId48"/>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8" userDrawn="1">
          <p15:clr>
            <a:srgbClr val="A4A3A4"/>
          </p15:clr>
        </p15:guide>
        <p15:guide id="2" orient="horz" pos="1086" userDrawn="1">
          <p15:clr>
            <a:srgbClr val="A4A3A4"/>
          </p15:clr>
        </p15:guide>
        <p15:guide id="3" pos="608" userDrawn="1">
          <p15:clr>
            <a:srgbClr val="A4A3A4"/>
          </p15:clr>
        </p15:guide>
        <p15:guide id="4" pos="56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8"/>
        <p:guide orient="horz" pos="1086"/>
        <p:guide pos="608"/>
        <p:guide pos="5693"/>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gs" Target="tags/tag155.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27.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1.xml"/><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2.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4.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5.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4" Type="http://schemas.openxmlformats.org/officeDocument/2006/relationships/notesSlide" Target="../notesSlides/notesSlide2.xml"/><Relationship Id="rId13" Type="http://schemas.openxmlformats.org/officeDocument/2006/relationships/slideLayout" Target="../slideLayouts/slideLayout6.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6.xml"/><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9.xml"/><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0.xml"/><Relationship Id="rId4" Type="http://schemas.openxmlformats.org/officeDocument/2006/relationships/image" Target="../media/image34.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5.xml"/><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8.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0.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9.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0.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1.xml"/><Relationship Id="rId2" Type="http://schemas.openxmlformats.org/officeDocument/2006/relationships/image" Target="../media/image58.png"/><Relationship Id="rId1" Type="http://schemas.openxmlformats.org/officeDocument/2006/relationships/image" Target="../media/image57.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123.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福建医科大学高等教育自学考试过程性评价网络助学平台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福建医科大学</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2026</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04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根据提示，核对订单，</a:t>
            </a:r>
            <a:r>
              <a:rPr lang="zh-CN" altLang="en-US" sz="1600">
                <a:latin typeface="微软雅黑" panose="020B0503020204020204" pitchFamily="34" charset="-122"/>
                <a:ea typeface="微软雅黑" panose="020B0503020204020204" pitchFamily="34" charset="-122"/>
              </a:rPr>
              <a:t>完成支付。</a:t>
            </a:r>
            <a:endParaRPr lang="zh-CN" altLang="en-US" sz="160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911225" y="1287780"/>
            <a:ext cx="3848735" cy="1523365"/>
          </a:xfrm>
          <a:prstGeom prst="rect">
            <a:avLst/>
          </a:prstGeom>
          <a:ln>
            <a:solidFill>
              <a:schemeClr val="tx1"/>
            </a:solidFill>
          </a:ln>
        </p:spPr>
      </p:pic>
      <p:pic>
        <p:nvPicPr>
          <p:cNvPr id="11" name="图片 10"/>
          <p:cNvPicPr>
            <a:picLocks noChangeAspect="1"/>
          </p:cNvPicPr>
          <p:nvPr/>
        </p:nvPicPr>
        <p:blipFill>
          <a:blip r:embed="rId2"/>
          <a:stretch>
            <a:fillRect/>
          </a:stretch>
        </p:blipFill>
        <p:spPr>
          <a:xfrm>
            <a:off x="911225" y="3168015"/>
            <a:ext cx="3848735" cy="1531620"/>
          </a:xfrm>
          <a:prstGeom prst="rect">
            <a:avLst/>
          </a:prstGeom>
          <a:ln>
            <a:solidFill>
              <a:schemeClr val="tx1"/>
            </a:solidFill>
          </a:ln>
        </p:spPr>
      </p:pic>
      <p:pic>
        <p:nvPicPr>
          <p:cNvPr id="13" name="图片 12"/>
          <p:cNvPicPr>
            <a:picLocks noChangeAspect="1"/>
          </p:cNvPicPr>
          <p:nvPr/>
        </p:nvPicPr>
        <p:blipFill>
          <a:blip r:embed="rId3"/>
          <a:stretch>
            <a:fillRect/>
          </a:stretch>
        </p:blipFill>
        <p:spPr>
          <a:xfrm>
            <a:off x="5252720" y="2035810"/>
            <a:ext cx="3408045" cy="2392045"/>
          </a:xfrm>
          <a:prstGeom prst="rect">
            <a:avLst/>
          </a:prstGeom>
          <a:ln>
            <a:solidFill>
              <a:schemeClr val="tx1"/>
            </a:solidFill>
          </a:ln>
        </p:spPr>
      </p:pic>
      <p:sp>
        <p:nvSpPr>
          <p:cNvPr id="14" name="下箭头 13"/>
          <p:cNvSpPr/>
          <p:nvPr/>
        </p:nvSpPr>
        <p:spPr>
          <a:xfrm>
            <a:off x="2553335" y="2625090"/>
            <a:ext cx="363220" cy="53213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 name="右箭头 14"/>
          <p:cNvSpPr/>
          <p:nvPr/>
        </p:nvSpPr>
        <p:spPr>
          <a:xfrm>
            <a:off x="4613910" y="3609975"/>
            <a:ext cx="639445" cy="3638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4"/>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支付完成，选择考期，开通课程，开启学习之旅。</a:t>
            </a:r>
            <a:endParaRPr lang="zh-CN" altLang="en-US" sz="1600">
              <a:latin typeface="微软雅黑" panose="020B0503020204020204" pitchFamily="34" charset="-122"/>
              <a:ea typeface="微软雅黑" panose="020B0503020204020204" pitchFamily="34" charset="-122"/>
            </a:endParaRPr>
          </a:p>
        </p:txBody>
      </p:sp>
      <p:sp>
        <p:nvSpPr>
          <p:cNvPr id="13" name="直角上箭头 12"/>
          <p:cNvSpPr/>
          <p:nvPr/>
        </p:nvSpPr>
        <p:spPr>
          <a:xfrm>
            <a:off x="5018405" y="3783330"/>
            <a:ext cx="2205355" cy="648970"/>
          </a:xfrm>
          <a:prstGeom prst="ben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965200" y="1224915"/>
            <a:ext cx="3939540" cy="2103120"/>
          </a:xfrm>
          <a:prstGeom prst="rect">
            <a:avLst/>
          </a:prstGeom>
          <a:ln>
            <a:solidFill>
              <a:schemeClr val="tx1"/>
            </a:solidFill>
          </a:ln>
        </p:spPr>
      </p:pic>
      <p:sp>
        <p:nvSpPr>
          <p:cNvPr id="4" name="下箭头 3"/>
          <p:cNvSpPr/>
          <p:nvPr/>
        </p:nvSpPr>
        <p:spPr>
          <a:xfrm>
            <a:off x="2821940" y="3198495"/>
            <a:ext cx="337820" cy="37592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5" name="图片 4" descr="无标题"/>
          <p:cNvPicPr>
            <a:picLocks noChangeAspect="1"/>
          </p:cNvPicPr>
          <p:nvPr/>
        </p:nvPicPr>
        <p:blipFill>
          <a:blip r:embed="rId2"/>
          <a:stretch>
            <a:fillRect/>
          </a:stretch>
        </p:blipFill>
        <p:spPr>
          <a:xfrm>
            <a:off x="965200" y="3574415"/>
            <a:ext cx="3939540" cy="1125855"/>
          </a:xfrm>
          <a:prstGeom prst="rect">
            <a:avLst/>
          </a:prstGeom>
        </p:spPr>
      </p:pic>
      <p:pic>
        <p:nvPicPr>
          <p:cNvPr id="6" name="图片 5"/>
          <p:cNvPicPr>
            <a:picLocks noChangeAspect="1"/>
          </p:cNvPicPr>
          <p:nvPr/>
        </p:nvPicPr>
        <p:blipFill>
          <a:blip r:embed="rId3"/>
          <a:stretch>
            <a:fillRect/>
          </a:stretch>
        </p:blipFill>
        <p:spPr>
          <a:xfrm>
            <a:off x="5648325" y="2094865"/>
            <a:ext cx="2976880" cy="1636395"/>
          </a:xfrm>
          <a:prstGeom prst="rect">
            <a:avLst/>
          </a:prstGeom>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sym typeface="+mn-ea"/>
              </a:rPr>
              <a:t>登录地址：http://fjyk.</a:t>
            </a:r>
            <a:r>
              <a:rPr lang="en-US" altLang="zh-CN" sz="1600">
                <a:latin typeface="微软雅黑" panose="020B0503020204020204" pitchFamily="34" charset="-122"/>
                <a:ea typeface="微软雅黑" panose="020B0503020204020204" pitchFamily="34" charset="-122"/>
                <a:sym typeface="+mn-ea"/>
              </a:rPr>
              <a:t>cdeledu</a:t>
            </a:r>
            <a:r>
              <a:rPr lang="zh-CN" altLang="en-US" sz="1600">
                <a:latin typeface="微软雅黑" panose="020B0503020204020204" pitchFamily="34" charset="-122"/>
                <a:ea typeface="微软雅黑" panose="020B0503020204020204" pitchFamily="34" charset="-122"/>
                <a:sym typeface="+mn-ea"/>
              </a:rPr>
              <a:t>.com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53465"/>
            <a:ext cx="7695565"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初始密码：</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123456</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a:latin typeface="微软雅黑" panose="020B0503020204020204" pitchFamily="34" charset="-122"/>
                <a:ea typeface="微软雅黑" panose="020B0503020204020204" pitchFamily="34" charset="-122"/>
                <a:cs typeface="微软雅黑" panose="020B0503020204020204" pitchFamily="34" charset="-122"/>
                <a:sym typeface="+mn-ea"/>
              </a:rPr>
              <a:t>考生</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请</a:t>
            </a:r>
            <a:r>
              <a:rPr sz="1600">
                <a:latin typeface="微软雅黑" panose="020B0503020204020204" pitchFamily="34" charset="-122"/>
                <a:ea typeface="微软雅黑" panose="020B0503020204020204" pitchFamily="34" charset="-122"/>
                <a:cs typeface="微软雅黑" panose="020B0503020204020204" pitchFamily="34" charset="-122"/>
                <a:sym typeface="+mn-ea"/>
              </a:rPr>
              <a:t>在登录后自行修改密码</a:t>
            </a:r>
            <a:endParaRPr 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965200" y="1697355"/>
            <a:ext cx="7482840" cy="3281045"/>
          </a:xfrm>
          <a:prstGeom prst="rect">
            <a:avLst/>
          </a:prstGeom>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95045" y="1095375"/>
            <a:ext cx="5981700" cy="36036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12711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11225" y="1256030"/>
            <a:ext cx="6624955" cy="2905760"/>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4972050" y="2305685"/>
            <a:ext cx="3688080" cy="266446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254885" y="810895"/>
            <a:ext cx="6156325" cy="380746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电脑端学习流程-考核内容-知识点</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测试</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651635"/>
            <a:ext cx="4416425" cy="264477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3989070" y="2400300"/>
            <a:ext cx="4671060" cy="25298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494790"/>
            <a:ext cx="7402195" cy="314388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9951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注册及选课</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4753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3017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3592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22453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mn-ea"/>
              </a:rPr>
              <a:t>报名、学习时间节点</a:t>
            </a:r>
            <a:endParaRPr lang="en-US" altLang="zh-CN"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endParaRPr>
          </a:p>
        </p:txBody>
      </p:sp>
      <p:sp>
        <p:nvSpPr>
          <p:cNvPr id="2" name="文本框 1"/>
          <p:cNvSpPr txBox="1"/>
          <p:nvPr>
            <p:custDataLst>
              <p:tags r:id="rId11"/>
            </p:custDataLst>
          </p:nvPr>
        </p:nvSpPr>
        <p:spPr>
          <a:xfrm>
            <a:off x="4038600" y="757555"/>
            <a:ext cx="2395855" cy="416560"/>
          </a:xfrm>
          <a:prstGeom prst="rect">
            <a:avLst/>
          </a:prstGeom>
          <a:noFill/>
        </p:spPr>
        <p:txBody>
          <a:bodyPr wrap="square" rtlCol="0" anchor="b" anchorCtr="0">
            <a:noAutofit/>
          </a:bodyPr>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Tree>
    <p:custDataLst>
      <p:tags r:id="rId1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661795"/>
            <a:ext cx="4363085" cy="270637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APP下载</a:t>
            </a:r>
            <a:r>
              <a:rPr lang="zh-CN" altLang="en-US" sz="2100" dirty="0">
                <a:latin typeface="微软雅黑" panose="020B0503020204020204" pitchFamily="34" charset="-122"/>
                <a:ea typeface="微软雅黑" panose="020B0503020204020204" pitchFamily="34" charset="-122"/>
              </a:rPr>
              <a:t>安装</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APP安装提示（确保下载最新版APP）</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4" name="文本框 30"/>
          <p:cNvSpPr>
            <a:spLocks noChangeArrowheads="1"/>
          </p:cNvSpPr>
          <p:nvPr/>
        </p:nvSpPr>
        <p:spPr bwMode="auto">
          <a:xfrm>
            <a:off x="673735" y="3329940"/>
            <a:ext cx="26860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已经下载APP的考生请检查当前使用版本，如果不是最新，请卸载重新安装。</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5" name="文本框 4"/>
          <p:cNvSpPr txBox="1"/>
          <p:nvPr/>
        </p:nvSpPr>
        <p:spPr>
          <a:xfrm>
            <a:off x="623570" y="1341755"/>
            <a:ext cx="7390765" cy="1814830"/>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下载方式1：</a:t>
            </a:r>
            <a:r>
              <a:rPr lang="zh-CN" altLang="en-US" sz="1600">
                <a:latin typeface="微软雅黑" panose="020B0503020204020204" pitchFamily="34" charset="-122"/>
                <a:ea typeface="微软雅黑" panose="020B0503020204020204" pitchFamily="34" charset="-122"/>
              </a:rPr>
              <a:t>扫描下方二维码下载</a:t>
            </a:r>
            <a:endParaRPr lang="zh-CN" altLang="en-US" sz="1600">
              <a:latin typeface="微软雅黑" panose="020B0503020204020204" pitchFamily="34" charset="-122"/>
              <a:ea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rPr>
              <a:t>下载方式2：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点击链接 https://www.zikao365.com/zhuanti/gckhapp/ 手机下载“自考过程考核APP”，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安装最新版本软件。</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下载方式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考生可以进入“华为应用市场、豌豆荚、苹果APP Store、小米应用商店、OPPO软件商店、魅族应用商店、360手机助手”中，自行检索关键词“自考过程考核”，下载APP进行安装。</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5809615" y="3006090"/>
            <a:ext cx="1704975" cy="1733550"/>
          </a:xfrm>
          <a:prstGeom prst="rect">
            <a:avLst/>
          </a:prstGeom>
        </p:spPr>
      </p:pic>
      <p:pic>
        <p:nvPicPr>
          <p:cNvPr id="2" name="图片 1" descr="logo"/>
          <p:cNvPicPr>
            <a:picLocks noChangeAspect="1"/>
          </p:cNvPicPr>
          <p:nvPr/>
        </p:nvPicPr>
        <p:blipFill>
          <a:blip r:embed="rId2"/>
          <a:stretch>
            <a:fillRect/>
          </a:stretch>
        </p:blipFill>
        <p:spPr>
          <a:xfrm>
            <a:off x="7503160" y="213360"/>
            <a:ext cx="1274445" cy="339725"/>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2105"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安卓系统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2" name="图片 1"/>
          <p:cNvPicPr>
            <a:picLocks noChangeAspect="1"/>
          </p:cNvPicPr>
          <p:nvPr/>
        </p:nvPicPr>
        <p:blipFill>
          <a:blip r:embed="rId1"/>
          <a:stretch>
            <a:fillRect/>
          </a:stretch>
        </p:blipFill>
        <p:spPr>
          <a:xfrm>
            <a:off x="1938020" y="993140"/>
            <a:ext cx="1882775" cy="3941445"/>
          </a:xfrm>
          <a:prstGeom prst="rect">
            <a:avLst/>
          </a:prstGeom>
          <a:ln>
            <a:solidFill>
              <a:schemeClr val="bg1">
                <a:lumMod val="50000"/>
              </a:schemeClr>
            </a:solidFill>
          </a:ln>
        </p:spPr>
      </p:pic>
      <p:pic>
        <p:nvPicPr>
          <p:cNvPr id="3" name="图片 2"/>
          <p:cNvPicPr>
            <a:picLocks noChangeAspect="1"/>
          </p:cNvPicPr>
          <p:nvPr/>
        </p:nvPicPr>
        <p:blipFill>
          <a:blip r:embed="rId2"/>
          <a:stretch>
            <a:fillRect/>
          </a:stretch>
        </p:blipFill>
        <p:spPr>
          <a:xfrm>
            <a:off x="4241800" y="993140"/>
            <a:ext cx="1881505" cy="3941445"/>
          </a:xfrm>
          <a:prstGeom prst="rect">
            <a:avLst/>
          </a:prstGeom>
          <a:ln>
            <a:solidFill>
              <a:schemeClr val="bg1">
                <a:lumMod val="50000"/>
              </a:schemeClr>
            </a:solidFill>
          </a:ln>
        </p:spPr>
      </p:pic>
      <p:pic>
        <p:nvPicPr>
          <p:cNvPr id="8" name="图片 7"/>
          <p:cNvPicPr>
            <a:picLocks noChangeAspect="1"/>
          </p:cNvPicPr>
          <p:nvPr/>
        </p:nvPicPr>
        <p:blipFill>
          <a:blip r:embed="rId3"/>
          <a:stretch>
            <a:fillRect/>
          </a:stretch>
        </p:blipFill>
        <p:spPr>
          <a:xfrm>
            <a:off x="6613525" y="993775"/>
            <a:ext cx="1882775" cy="3940810"/>
          </a:xfrm>
          <a:prstGeom prst="rect">
            <a:avLst/>
          </a:prstGeom>
          <a:ln>
            <a:solidFill>
              <a:schemeClr val="bg1">
                <a:lumMod val="50000"/>
              </a:schemeClr>
            </a:solidFill>
          </a:ln>
        </p:spPr>
      </p:pic>
      <p:pic>
        <p:nvPicPr>
          <p:cNvPr id="9" name="图片 8" descr="logo"/>
          <p:cNvPicPr>
            <a:picLocks noChangeAspect="1"/>
          </p:cNvPicPr>
          <p:nvPr/>
        </p:nvPicPr>
        <p:blipFill>
          <a:blip r:embed="rId4"/>
          <a:stretch>
            <a:fillRect/>
          </a:stretch>
        </p:blipFill>
        <p:spPr>
          <a:xfrm>
            <a:off x="7481570" y="213360"/>
            <a:ext cx="1274445" cy="339725"/>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0200"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en-US" altLang="zh-CN"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IOS</a:t>
            </a: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4" name="图片 3"/>
          <p:cNvPicPr>
            <a:picLocks noChangeAspect="1"/>
          </p:cNvPicPr>
          <p:nvPr/>
        </p:nvPicPr>
        <p:blipFill>
          <a:blip r:embed="rId1"/>
          <a:stretch>
            <a:fillRect/>
          </a:stretch>
        </p:blipFill>
        <p:spPr>
          <a:xfrm>
            <a:off x="2286000" y="861060"/>
            <a:ext cx="2099945" cy="4168140"/>
          </a:xfrm>
          <a:prstGeom prst="rect">
            <a:avLst/>
          </a:prstGeom>
          <a:ln>
            <a:solidFill>
              <a:schemeClr val="bg1">
                <a:lumMod val="50000"/>
              </a:schemeClr>
            </a:solidFill>
          </a:ln>
        </p:spPr>
      </p:pic>
      <p:pic>
        <p:nvPicPr>
          <p:cNvPr id="5" name="图片 4"/>
          <p:cNvPicPr>
            <a:picLocks noChangeAspect="1"/>
          </p:cNvPicPr>
          <p:nvPr/>
        </p:nvPicPr>
        <p:blipFill>
          <a:blip r:embed="rId2"/>
          <a:stretch>
            <a:fillRect/>
          </a:stretch>
        </p:blipFill>
        <p:spPr>
          <a:xfrm>
            <a:off x="5475605" y="861060"/>
            <a:ext cx="2115820" cy="4168140"/>
          </a:xfrm>
          <a:prstGeom prst="rect">
            <a:avLst/>
          </a:prstGeom>
          <a:ln>
            <a:solidFill>
              <a:schemeClr val="bg1">
                <a:lumMod val="50000"/>
              </a:schemeClr>
            </a:solidFill>
          </a:ln>
        </p:spPr>
      </p:pic>
      <p:pic>
        <p:nvPicPr>
          <p:cNvPr id="6" name="图片 5" descr="logo"/>
          <p:cNvPicPr>
            <a:picLocks noChangeAspect="1"/>
          </p:cNvPicPr>
          <p:nvPr/>
        </p:nvPicPr>
        <p:blipFill>
          <a:blip r:embed="rId3"/>
          <a:stretch>
            <a:fillRect/>
          </a:stretch>
        </p:blipFill>
        <p:spPr>
          <a:xfrm>
            <a:off x="7481570" y="213360"/>
            <a:ext cx="1274445" cy="339725"/>
          </a:xfrm>
          <a:prstGeom prst="rect">
            <a:avLst/>
          </a:prstGeom>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1010920" y="963295"/>
            <a:ext cx="2418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福建医科大学</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50640" y="97218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5477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6222365" y="1341120"/>
            <a:ext cx="1842954" cy="360000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3738880" y="1341120"/>
            <a:ext cx="1661134" cy="3600000"/>
          </a:xfrm>
          <a:prstGeom prst="rect">
            <a:avLst/>
          </a:prstGeom>
          <a:ln>
            <a:solidFill>
              <a:srgbClr val="0B0C0B"/>
            </a:solidFill>
          </a:ln>
        </p:spPr>
      </p:pic>
      <p:pic>
        <p:nvPicPr>
          <p:cNvPr id="3" name="图片 2"/>
          <p:cNvPicPr>
            <a:picLocks noChangeAspect="1"/>
          </p:cNvPicPr>
          <p:nvPr/>
        </p:nvPicPr>
        <p:blipFill>
          <a:blip r:embed="rId3"/>
          <a:stretch>
            <a:fillRect/>
          </a:stretch>
        </p:blipFill>
        <p:spPr>
          <a:xfrm>
            <a:off x="1255395" y="1300480"/>
            <a:ext cx="1661321"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43090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5690870" y="873125"/>
            <a:ext cx="1886585" cy="409067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66141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849745" y="1064260"/>
            <a:ext cx="1775460" cy="3850005"/>
          </a:xfrm>
          <a:prstGeom prst="rect">
            <a:avLst/>
          </a:prstGeom>
          <a:ln>
            <a:solidFill>
              <a:srgbClr val="0B0C0B"/>
            </a:solidFill>
          </a:ln>
        </p:spPr>
      </p:pic>
      <p:pic>
        <p:nvPicPr>
          <p:cNvPr id="10" name="图片 9"/>
          <p:cNvPicPr>
            <a:picLocks noChangeAspect="1"/>
          </p:cNvPicPr>
          <p:nvPr/>
        </p:nvPicPr>
        <p:blipFill>
          <a:blip r:embed="rId2"/>
          <a:stretch>
            <a:fillRect/>
          </a:stretch>
        </p:blipFill>
        <p:spPr>
          <a:xfrm>
            <a:off x="2814320" y="1064260"/>
            <a:ext cx="1775460" cy="3851275"/>
          </a:xfrm>
          <a:prstGeom prst="rect">
            <a:avLst/>
          </a:prstGeom>
          <a:ln>
            <a:solidFill>
              <a:schemeClr val="tx1"/>
            </a:solidFill>
          </a:ln>
        </p:spPr>
      </p:pic>
      <p:pic>
        <p:nvPicPr>
          <p:cNvPr id="3" name="图片 2"/>
          <p:cNvPicPr>
            <a:picLocks noChangeAspect="1"/>
          </p:cNvPicPr>
          <p:nvPr/>
        </p:nvPicPr>
        <p:blipFill>
          <a:blip r:embed="rId3"/>
          <a:stretch>
            <a:fillRect/>
          </a:stretch>
        </p:blipFill>
        <p:spPr>
          <a:xfrm>
            <a:off x="4845685" y="1064260"/>
            <a:ext cx="1776095" cy="385127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11225" y="777240"/>
            <a:ext cx="774954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考核内容：可点击基础和串讲听课，在听课过程中会弹出知识点，做对一次即可得分。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47115" y="1652905"/>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428240" y="3001010"/>
            <a:ext cx="4372610" cy="2043430"/>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53160" y="1160145"/>
            <a:ext cx="1792605" cy="384683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5895975" y="1155065"/>
            <a:ext cx="1776730" cy="385127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3563620" y="1160145"/>
            <a:ext cx="1770380" cy="384683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43305" y="1231265"/>
            <a:ext cx="1691640" cy="366649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691005" cy="366712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692275" cy="3668395"/>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3860" y="1231265"/>
            <a:ext cx="1691640" cy="366776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0185" y="198374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24025"/>
            <a:ext cx="4057650" cy="242760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895850" y="2560955"/>
            <a:ext cx="3764280" cy="223964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04900" y="1209675"/>
            <a:ext cx="1682115" cy="363347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3416300" y="1209675"/>
            <a:ext cx="1664970" cy="363347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688330" y="1209675"/>
            <a:ext cx="1675765" cy="363410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06</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06</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39140"/>
            <a:ext cx="8249920"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a:t>
            </a:r>
            <a:r>
              <a:rPr lang="zh-CN" altLang="en-US" sz="1600" dirty="0" smtClean="0">
                <a:latin typeface="微软雅黑" panose="020B0503020204020204" pitchFamily="34" charset="-122"/>
                <a:ea typeface="微软雅黑" panose="020B0503020204020204" pitchFamily="34" charset="-122"/>
                <a:sym typeface="+mn-ea"/>
              </a:rPr>
              <a:t>202</a:t>
            </a:r>
            <a:r>
              <a:rPr lang="en-US" altLang="zh-CN" sz="1600" dirty="0" smtClean="0">
                <a:latin typeface="微软雅黑" panose="020B0503020204020204" pitchFamily="34" charset="-122"/>
                <a:ea typeface="微软雅黑" panose="020B0503020204020204" pitchFamily="34" charset="-122"/>
                <a:sym typeface="+mn-ea"/>
              </a:rPr>
              <a:t>6</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1</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28</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11</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18:00</a:t>
            </a:r>
            <a:endParaRPr lang="en-US" altLang="zh-CN"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endParaRPr lang="zh-CN" altLang="en-US" sz="1600" dirty="0" smtClean="0">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altLang="zh-CN" sz="1600" dirty="0" smtClean="0">
                <a:latin typeface="微软雅黑" panose="020B0503020204020204" pitchFamily="34" charset="-122"/>
                <a:ea typeface="微软雅黑" panose="020B0503020204020204" pitchFamily="34" charset="-122"/>
                <a:sym typeface="+mn-ea"/>
              </a:rPr>
              <a:t>     </a:t>
            </a: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lang="en-US" sz="1600" b="1" dirty="0" smtClean="0">
                <a:solidFill>
                  <a:srgbClr val="C00000"/>
                </a:solidFill>
                <a:latin typeface="微软雅黑" panose="020B0503020204020204" pitchFamily="34" charset="-122"/>
                <a:ea typeface="微软雅黑" panose="020B0503020204020204" pitchFamily="34" charset="-122"/>
                <a:sym typeface="+mn-ea"/>
              </a:rPr>
              <a:t> 24</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sym typeface="+mn-ea"/>
              </a:rPr>
              <a:t>4008135555</a:t>
            </a:r>
            <a:r>
              <a:rPr lang="en-US" sz="1600" b="1" dirty="0" smtClean="0">
                <a:solidFill>
                  <a:srgbClr val="C00000"/>
                </a:solidFill>
                <a:latin typeface="微软雅黑" panose="020B0503020204020204" pitchFamily="34" charset="-122"/>
                <a:ea typeface="微软雅黑" panose="020B0503020204020204" pitchFamily="34" charset="-122"/>
                <a:sym typeface="+mn-ea"/>
              </a:rPr>
              <a:t> </a:t>
            </a:r>
            <a:endParaRPr lang="en-US" sz="1600" b="1" dirty="0" smtClean="0">
              <a:solidFill>
                <a:srgbClr val="C00000"/>
              </a:solidFill>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sz="1600" b="1" dirty="0" smtClean="0">
                <a:solidFill>
                  <a:srgbClr val="C00000"/>
                </a:solidFill>
                <a:latin typeface="微软雅黑" panose="020B0503020204020204" pitchFamily="34" charset="-122"/>
                <a:ea typeface="微软雅黑" panose="020B0503020204020204" pitchFamily="34" charset="-122"/>
                <a:sym typeface="+mn-ea"/>
              </a:rPr>
              <a:t>微信咨询（只限添加微信）：</a:t>
            </a:r>
            <a:r>
              <a:rPr lang="en-US" altLang="zh-CN" sz="1600" b="1" dirty="0" smtClean="0">
                <a:solidFill>
                  <a:srgbClr val="C00000"/>
                </a:solidFill>
                <a:latin typeface="微软雅黑" panose="020B0503020204020204" pitchFamily="34" charset="-122"/>
                <a:ea typeface="微软雅黑" panose="020B0503020204020204" pitchFamily="34" charset="-122"/>
                <a:sym typeface="+mn-ea"/>
              </a:rPr>
              <a:t>15880161528</a:t>
            </a:r>
            <a:r>
              <a:rPr lang="zh-CN" sz="1600" b="1" dirty="0" smtClean="0">
                <a:solidFill>
                  <a:srgbClr val="C00000"/>
                </a:solidFill>
                <a:latin typeface="微软雅黑" panose="020B0503020204020204" pitchFamily="34" charset="-122"/>
                <a:ea typeface="微软雅黑" panose="020B0503020204020204" pitchFamily="34" charset="-122"/>
                <a:sym typeface="+mn-ea"/>
              </a:rPr>
              <a:t>；</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646430" y="1214755"/>
            <a:ext cx="7867650" cy="38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18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举例：某考生报考《护理管理学》课程，统考成绩为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注册及选课</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注册地址：https://fjyk.</a:t>
            </a:r>
            <a:r>
              <a:rPr lang="en-US" altLang="zh-CN" sz="1600">
                <a:latin typeface="微软雅黑" panose="020B0503020204020204" pitchFamily="34" charset="-122"/>
                <a:ea typeface="微软雅黑" panose="020B0503020204020204" pitchFamily="34" charset="-122"/>
              </a:rPr>
              <a:t>cdeledu</a:t>
            </a:r>
            <a:r>
              <a:rPr lang="zh-CN" altLang="en-US" sz="1600">
                <a:latin typeface="微软雅黑" panose="020B0503020204020204" pitchFamily="34" charset="-122"/>
                <a:ea typeface="微软雅黑" panose="020B0503020204020204" pitchFamily="34" charset="-122"/>
              </a:rPr>
              <a:t>.com/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39495"/>
            <a:ext cx="7499350"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rPr>
              <a:t>请点击右上角</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登录</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没有账号，免费注册</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如实填写个人信息，点击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注册</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835" y="2382520"/>
            <a:ext cx="2563495" cy="2489835"/>
          </a:xfrm>
          <a:prstGeom prst="rect">
            <a:avLst/>
          </a:prstGeom>
        </p:spPr>
      </p:pic>
      <p:pic>
        <p:nvPicPr>
          <p:cNvPr id="3" name="图片 2"/>
          <p:cNvPicPr>
            <a:picLocks noChangeAspect="1"/>
          </p:cNvPicPr>
          <p:nvPr/>
        </p:nvPicPr>
        <p:blipFill>
          <a:blip r:embed="rId2"/>
          <a:stretch>
            <a:fillRect/>
          </a:stretch>
        </p:blipFill>
        <p:spPr>
          <a:xfrm>
            <a:off x="965200" y="1623060"/>
            <a:ext cx="4578985" cy="2223770"/>
          </a:xfrm>
          <a:prstGeom prst="rect">
            <a:avLst/>
          </a:prstGeom>
          <a:ln>
            <a:solidFill>
              <a:srgbClr val="0B0C0B"/>
            </a:solidFill>
          </a:ln>
        </p:spPr>
      </p:pic>
      <p:sp>
        <p:nvSpPr>
          <p:cNvPr id="5" name="右箭头 4"/>
          <p:cNvSpPr/>
          <p:nvPr/>
        </p:nvSpPr>
        <p:spPr>
          <a:xfrm rot="1320000">
            <a:off x="4723765" y="2966720"/>
            <a:ext cx="1366520" cy="4756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3"/>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在首页点击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选课中心</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，进入选课。</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181735"/>
            <a:ext cx="4335145" cy="2487295"/>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4619625" y="2425065"/>
            <a:ext cx="4040505" cy="241681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在选课中心，选择对应课程</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sym typeface="+mn-ea"/>
              </a:rPr>
              <a:t>加入购物车</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去结算</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267460"/>
            <a:ext cx="5578475" cy="341122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8.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PECIAL_SOURCE" val="bdnul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PECIAL_SOURCE" val="bdnull"/>
</p:tagLst>
</file>

<file path=ppt/tags/tag141.xml><?xml version="1.0" encoding="utf-8"?>
<p:tagLst xmlns:p="http://schemas.openxmlformats.org/presentationml/2006/main">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PECIAL_SOURCE" val="bdnull"/>
</p:tagLst>
</file>

<file path=ppt/tags/tag15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SPECIAL_SOURCE" val="bdnull"/>
</p:tagLst>
</file>

<file path=ppt/tags/tag155.xml><?xml version="1.0" encoding="utf-8"?>
<p:tagLst xmlns:p="http://schemas.openxmlformats.org/presentationml/2006/main">
  <p:tag name="KSO_WPP_MARK_KEY" val="c0f438c9-0527-4342-95d4-b3d82bf65fed"/>
  <p:tag name="COMMONDATA" val="eyJoZGlkIjoiYWExYzMxM2NlM2JhZDJmZDcxYTUwMjNkNWY3ZThkYzA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2712</Words>
  <Application>WPS 演示</Application>
  <PresentationFormat/>
  <Paragraphs>235</Paragraphs>
  <Slides>38</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刘丹</cp:lastModifiedBy>
  <cp:revision>873</cp:revision>
  <dcterms:created xsi:type="dcterms:W3CDTF">2016-06-07T15:36:00Z</dcterms:created>
  <dcterms:modified xsi:type="dcterms:W3CDTF">2026-01-23T06:28:54Z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19D7E7A2DF6B4E34817D076F4278CFB4</vt:lpwstr>
  </property>
</Properties>
</file>