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7"/>
  </p:handoutMasterIdLst>
  <p:sldIdLst>
    <p:sldId id="722" r:id="rId4"/>
    <p:sldId id="723" r:id="rId6"/>
    <p:sldId id="660" r:id="rId7"/>
    <p:sldId id="724" r:id="rId8"/>
    <p:sldId id="662" r:id="rId9"/>
    <p:sldId id="663" r:id="rId10"/>
    <p:sldId id="605" r:id="rId11"/>
    <p:sldId id="700" r:id="rId12"/>
    <p:sldId id="702" r:id="rId13"/>
    <p:sldId id="753" r:id="rId14"/>
    <p:sldId id="706" r:id="rId15"/>
    <p:sldId id="792" r:id="rId16"/>
    <p:sldId id="793" r:id="rId17"/>
    <p:sldId id="794" r:id="rId18"/>
    <p:sldId id="754" r:id="rId19"/>
    <p:sldId id="666" r:id="rId20"/>
    <p:sldId id="801" r:id="rId21"/>
    <p:sldId id="802" r:id="rId22"/>
    <p:sldId id="803" r:id="rId23"/>
    <p:sldId id="713" r:id="rId24"/>
    <p:sldId id="714" r:id="rId25"/>
    <p:sldId id="804" r:id="rId26"/>
    <p:sldId id="805" r:id="rId27"/>
    <p:sldId id="795" r:id="rId28"/>
    <p:sldId id="796" r:id="rId29"/>
    <p:sldId id="797" r:id="rId30"/>
    <p:sldId id="798" r:id="rId31"/>
    <p:sldId id="777" r:id="rId32"/>
    <p:sldId id="799" r:id="rId33"/>
    <p:sldId id="800" r:id="rId34"/>
    <p:sldId id="778" r:id="rId35"/>
    <p:sldId id="779" r:id="rId36"/>
  </p:sldIdLst>
  <p:sldSz cx="9144000" cy="5143500"/>
  <p:notesSz cx="6858000" cy="9144000"/>
  <p:custDataLst>
    <p:tags r:id="rId42"/>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758" userDrawn="1">
          <p15:clr>
            <a:srgbClr val="A4A3A4"/>
          </p15:clr>
        </p15:guide>
        <p15:guide id="2" orient="horz" pos="1072" userDrawn="1">
          <p15:clr>
            <a:srgbClr val="A4A3A4"/>
          </p15:clr>
        </p15:guide>
        <p15:guide id="3" pos="574" userDrawn="1">
          <p15:clr>
            <a:srgbClr val="A4A3A4"/>
          </p15:clr>
        </p15:guide>
        <p15:guide id="4" pos="56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王子" initials="王"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B8C3"/>
    <a:srgbClr val="565656"/>
    <a:srgbClr val="F08200"/>
    <a:srgbClr val="FFFFFF"/>
    <a:srgbClr val="B4B1B3"/>
    <a:srgbClr val="0B0C0B"/>
    <a:srgbClr val="9B958D"/>
    <a:srgbClr val="54B6DA"/>
    <a:srgbClr val="DBE4F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44" d="100"/>
          <a:sy n="144" d="100"/>
        </p:scale>
        <p:origin x="-672" y="-306"/>
      </p:cViewPr>
      <p:guideLst>
        <p:guide orient="horz" pos="2758"/>
        <p:guide orient="horz" pos="1072"/>
        <p:guide pos="574"/>
        <p:guide pos="566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2" Type="http://schemas.openxmlformats.org/officeDocument/2006/relationships/tags" Target="tags/tag148.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8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6482228-4760-4946-AC1E-F13E0F0B091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fontAlgn="base" hangingPunct="1">
              <a:buNone/>
            </a:pPr>
            <a:fld id="{9A0DB2DC-4C9A-4742-B13C-FB6460FD3503}" type="slidenum">
              <a:rPr lang="zh-CN" altLang="en-US" sz="1800" strike="noStrike" noProof="1" dirty="0">
                <a:latin typeface="Arial" panose="020B0604020202020204" pitchFamily="34" charset="0"/>
                <a:ea typeface="宋体" panose="02010600030101010101" pitchFamily="2" charset="-122"/>
                <a:cs typeface="+mn-cs"/>
              </a:rPr>
            </a:fld>
            <a:endParaRPr lang="zh-CN" altLang="en-US" sz="1800" strike="noStrike" noProof="1" dirty="0"/>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p:cNvSpPr>
          <p:nvPr>
            <p:ph type="sldImg"/>
          </p:nvPr>
        </p:nvSpPr>
        <p:spPr/>
      </p:sp>
      <p:sp>
        <p:nvSpPr>
          <p:cNvPr id="22530"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jpeg"/><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893"/>
            <a:ext cx="7772400" cy="1101918"/>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9435" indent="0" algn="ctr">
              <a:buNone/>
              <a:defRPr/>
            </a:lvl5pPr>
            <a:lvl6pPr marL="2286635" indent="0" algn="ctr">
              <a:buNone/>
              <a:defRPr/>
            </a:lvl6pPr>
            <a:lvl7pPr marL="2743835" indent="0" algn="ctr">
              <a:buNone/>
              <a:defRPr/>
            </a:lvl7pPr>
            <a:lvl8pPr marL="3201035" indent="0" algn="ctr">
              <a:buNone/>
              <a:defRPr/>
            </a:lvl8pPr>
            <a:lvl9pPr marL="36582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360"/>
            <a:ext cx="8229600" cy="3394669"/>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411"/>
            <a:ext cx="2057400" cy="438861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411"/>
            <a:ext cx="6019800" cy="438861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23" name="矩形 22"/>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ctrTitle" hasCustomPrompt="1"/>
          </p:nvPr>
        </p:nvSpPr>
        <p:spPr>
          <a:xfrm>
            <a:off x="1074421" y="1932098"/>
            <a:ext cx="4800599" cy="720038"/>
          </a:xfrm>
        </p:spPr>
        <p:txBody>
          <a:bodyPr lIns="90000" tIns="46800" rIns="90000" bIns="0" anchor="b" anchorCtr="0">
            <a:normAutofit/>
          </a:bodyPr>
          <a:lstStyle>
            <a:lvl1pPr algn="l">
              <a:defRPr sz="4050" b="0" spc="600" baseline="0">
                <a:solidFill>
                  <a:schemeClr val="bg1"/>
                </a:solidFill>
                <a:effectLst>
                  <a:outerShdw blurRad="177800" dist="101600" dir="5400000" algn="ctr" rotWithShape="0">
                    <a:schemeClr val="tx1">
                      <a:alpha val="26000"/>
                    </a:schemeClr>
                  </a:outerShdw>
                </a:effectLst>
                <a:ea typeface="汉仪旗黑-85S" pitchFamily="18" charset="-122"/>
              </a:defRPr>
            </a:lvl1pPr>
          </a:lstStyle>
          <a:p>
            <a:pPr fontAlgn="auto"/>
            <a:r>
              <a:rPr lang="zh-CN" altLang="en-US" sz="4050"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062360" y="2709750"/>
            <a:ext cx="4812660" cy="586218"/>
          </a:xfrm>
        </p:spPr>
        <p:txBody>
          <a:bodyPr lIns="90000" tIns="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effectLst>
                  <a:outerShdw blurRad="177800" dist="101600" dir="5400000" algn="ctr" rotWithShape="0">
                    <a:schemeClr val="tx1">
                      <a:alpha val="26000"/>
                    </a:schemeClr>
                  </a:outerShdw>
                </a:effectLst>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062360"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22" name="文本占位符 21"/>
          <p:cNvSpPr>
            <a:spLocks noGrp="1"/>
          </p:cNvSpPr>
          <p:nvPr>
            <p:ph type="body" sz="quarter" idx="14" hasCustomPrompt="1"/>
          </p:nvPr>
        </p:nvSpPr>
        <p:spPr>
          <a:xfrm>
            <a:off x="2976659"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699"/>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9" name="矩形 8"/>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24350" y="2572068"/>
            <a:ext cx="4447751" cy="753431"/>
          </a:xfrm>
        </p:spPr>
        <p:txBody>
          <a:bodyPr lIns="90000" tIns="46800" rIns="90000" bIns="0" anchor="b" anchorCtr="0">
            <a:normAutofit/>
          </a:bodyPr>
          <a:lstStyle>
            <a:lvl1pPr>
              <a:defRPr sz="3600" b="0" u="none" strike="noStrike" kern="1200" cap="none" spc="300" normalizeH="0" baseline="0">
                <a:solidFill>
                  <a:schemeClr val="bg1"/>
                </a:solidFill>
                <a:effectLst>
                  <a:outerShdw blurRad="177800" dist="101600" dir="2700000" algn="tl" rotWithShape="0">
                    <a:prstClr val="black">
                      <a:alpha val="26000"/>
                    </a:prstClr>
                  </a:outerShdw>
                </a:effectLst>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924346" y="3384074"/>
            <a:ext cx="4447751" cy="808489"/>
          </a:xfrm>
        </p:spPr>
        <p:txBody>
          <a:bodyPr lIns="90000" tIns="0" rIns="90000" bIns="46800">
            <a:normAutofit/>
          </a:bodyPr>
          <a:lstStyle>
            <a:lvl1pPr marL="0" indent="0" eaLnBrk="1" fontAlgn="auto" latinLnBrk="0" hangingPunct="1">
              <a:buNone/>
              <a:defRPr kumimoji="0" lang="zh-CN" altLang="en-US" sz="1500" b="0" i="0" u="none" strike="noStrike" kern="1200" cap="none" spc="150" normalizeH="0" baseline="0" noProof="1">
                <a:solidFill>
                  <a:schemeClr val="bg1"/>
                </a:solidFill>
                <a:effectLst>
                  <a:outerShdw blurRad="177800" dist="101600" dir="2700000" algn="tl" rotWithShape="0">
                    <a:prstClr val="black">
                      <a:alpha val="26000"/>
                    </a:prstClr>
                  </a:outerShdw>
                </a:effectLst>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699"/>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699"/>
            <a:ext cx="3962432" cy="4041680"/>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userDrawn="1"/>
        </p:nvGrpSpPr>
        <p:grpSpPr>
          <a:xfrm>
            <a:off x="8351838" y="4413250"/>
            <a:ext cx="517525" cy="544513"/>
            <a:chOff x="10944056" y="5680717"/>
            <a:chExt cx="905045" cy="951420"/>
          </a:xfrm>
        </p:grpSpPr>
        <p:sp>
          <p:nvSpPr>
            <p:cNvPr id="11" name="矩形 10"/>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699"/>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5211"/>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699"/>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5211"/>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219"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48"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699"/>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714699"/>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360"/>
            <a:ext cx="8229600" cy="339466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0243"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竖排标题 1"/>
          <p:cNvSpPr>
            <a:spLocks noGrp="1"/>
          </p:cNvSpPr>
          <p:nvPr>
            <p:ph type="title" orient="vert"/>
          </p:nvPr>
        </p:nvSpPr>
        <p:spPr>
          <a:xfrm>
            <a:off x="7928351" y="714699"/>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693"/>
            <a:ext cx="7371076" cy="4041680"/>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1267" name="组合 5"/>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内容占位符 6"/>
          <p:cNvSpPr>
            <a:spLocks noGrp="1"/>
          </p:cNvSpPr>
          <p:nvPr>
            <p:ph sz="quarter" idx="13"/>
          </p:nvPr>
        </p:nvSpPr>
        <p:spPr>
          <a:xfrm>
            <a:off x="502448" y="714699"/>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2291" name="图片 14"/>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12" name="矩形 11"/>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99374" y="1901835"/>
            <a:ext cx="3678289" cy="1036993"/>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000" b="0" i="0" u="none" strike="noStrike" kern="1200" cap="none" spc="600" normalizeH="0" baseline="0" noProof="1" dirty="0">
                <a:solidFill>
                  <a:schemeClr val="bg1"/>
                </a:solidFill>
                <a:effectLst>
                  <a:outerShdw blurRad="50800" dist="50800" dir="5400000" algn="ctr" rotWithShape="0">
                    <a:schemeClr val="tx1">
                      <a:alpha val="17000"/>
                    </a:schemeClr>
                  </a:outerShdw>
                </a:effectLst>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8" name="文本占位符 17"/>
          <p:cNvSpPr>
            <a:spLocks noGrp="1"/>
          </p:cNvSpPr>
          <p:nvPr>
            <p:ph type="body" sz="quarter" idx="13" hasCustomPrompt="1"/>
          </p:nvPr>
        </p:nvSpPr>
        <p:spPr>
          <a:xfrm>
            <a:off x="999374" y="3120865"/>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20" name="文本占位符 19"/>
          <p:cNvSpPr>
            <a:spLocks noGrp="1"/>
          </p:cNvSpPr>
          <p:nvPr>
            <p:ph type="body" sz="quarter" idx="14" hasCustomPrompt="1"/>
          </p:nvPr>
        </p:nvSpPr>
        <p:spPr>
          <a:xfrm>
            <a:off x="2838518" y="3121182"/>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228600"/>
            <a:ext cx="8705850" cy="4686300"/>
          </a:xfrm>
          <a:prstGeom prst="rect">
            <a:avLst/>
          </a:prstGeom>
          <a:gradFill>
            <a:gsLst>
              <a:gs pos="100000">
                <a:schemeClr val="accent6"/>
              </a:gs>
              <a:gs pos="5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userDrawn="1">
            <p:custDataLst>
              <p:tags r:id="rId3"/>
            </p:custDataLst>
          </p:nvPr>
        </p:nvSpPr>
        <p:spPr>
          <a:xfrm rot="10800000">
            <a:off x="0" y="0"/>
            <a:ext cx="723900" cy="730250"/>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userDrawn="1">
            <p:custDataLst>
              <p:tags r:id="rId4"/>
            </p:custDataLst>
          </p:nvPr>
        </p:nvSpPr>
        <p:spPr>
          <a:xfrm rot="10800000">
            <a:off x="8420100" y="4414838"/>
            <a:ext cx="723900" cy="728663"/>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961200" y="937218"/>
            <a:ext cx="7219800" cy="542700"/>
          </a:xfrm>
        </p:spPr>
        <p:txBody>
          <a:bodyPr anchor="ct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3018"/>
            <a:ext cx="7219950" cy="2583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514985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3" name="矩形 12"/>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437400" y="578118"/>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323318"/>
            <a:ext cx="2967300" cy="3069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771"/>
            <a:ext cx="4860000" cy="3815953"/>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663"/>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1" name="矩形 10"/>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a:xfrm>
            <a:off x="459000" y="586218"/>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5018"/>
            <a:ext cx="8231981" cy="621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318"/>
            <a:ext cx="8224200" cy="25731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5"/>
          <p:cNvGrpSpPr/>
          <p:nvPr userDrawn="1"/>
        </p:nvGrpSpPr>
        <p:grpSpPr>
          <a:xfrm>
            <a:off x="3175" y="-20637"/>
            <a:ext cx="588963" cy="598487"/>
            <a:chOff x="3351" y="-27189"/>
            <a:chExt cx="787018" cy="797589"/>
          </a:xfrm>
        </p:grpSpPr>
        <p:sp>
          <p:nvSpPr>
            <p:cNvPr id="10" name="矩形 9"/>
            <p:cNvSpPr/>
            <p:nvPr userDrawn="1">
              <p:custDataLst>
                <p:tags r:id="rId2"/>
              </p:custDataLst>
            </p:nvPr>
          </p:nvSpPr>
          <p:spPr>
            <a:xfrm rot="10800000">
              <a:off x="3351" y="-27189"/>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userDrawn="1">
              <p:custDataLst>
                <p:tags r:id="rId3"/>
              </p:custDataLst>
            </p:nvPr>
          </p:nvSpPr>
          <p:spPr>
            <a:xfrm rot="10800000">
              <a:off x="200121" y="176053"/>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8" name="矩形 7"/>
          <p:cNvSpPr/>
          <p:nvPr userDrawn="1">
            <p:custDataLst>
              <p:tags r:id="rId4"/>
            </p:custDataLst>
          </p:nvPr>
        </p:nvSpPr>
        <p:spPr>
          <a:xfrm>
            <a:off x="0" y="3771900"/>
            <a:ext cx="9144000" cy="13716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53600" y="502518"/>
            <a:ext cx="8232300" cy="423900"/>
          </a:xfrm>
        </p:spPr>
        <p:txBody>
          <a:bodyPr anchor="ctr">
            <a:normAutofit/>
          </a:bodyPr>
          <a:lstStyle>
            <a:lvl1pPr algn="ctr">
              <a:defRPr sz="2400"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1218"/>
            <a:ext cx="8243100" cy="2408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618"/>
            <a:ext cx="8251200" cy="7587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8435" name="组合 5"/>
          <p:cNvGrpSpPr/>
          <p:nvPr userDrawn="1"/>
        </p:nvGrpSpPr>
        <p:grpSpPr>
          <a:xfrm>
            <a:off x="8483600" y="4402138"/>
            <a:ext cx="588963" cy="598487"/>
            <a:chOff x="11310600" y="5869044"/>
            <a:chExt cx="787018" cy="797589"/>
          </a:xfrm>
        </p:grpSpPr>
        <p:sp>
          <p:nvSpPr>
            <p:cNvPr id="12" name="矩形 11"/>
            <p:cNvSpPr/>
            <p:nvPr userDrawn="1">
              <p:custDataLst>
                <p:tags r:id="rId2"/>
              </p:custDataLst>
            </p:nvPr>
          </p:nvSpPr>
          <p:spPr>
            <a:xfrm rot="10800000">
              <a:off x="11310600" y="5869044"/>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3"/>
              </p:custDataLst>
            </p:nvPr>
          </p:nvSpPr>
          <p:spPr>
            <a:xfrm rot="10800000">
              <a:off x="11507370" y="6072286"/>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10" name="矩形 9"/>
          <p:cNvSpPr/>
          <p:nvPr userDrawn="1">
            <p:custDataLst>
              <p:tags r:id="rId4"/>
            </p:custDataLst>
          </p:nvPr>
        </p:nvSpPr>
        <p:spPr>
          <a:xfrm>
            <a:off x="0" y="0"/>
            <a:ext cx="9144000" cy="6858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34700" y="178518"/>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247718"/>
            <a:ext cx="40068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247718"/>
            <a:ext cx="40257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3612918"/>
            <a:ext cx="40068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3610218"/>
            <a:ext cx="40257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138"/>
            <a:ext cx="9144000" cy="3705225"/>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grpSp>
        <p:nvGrpSpPr>
          <p:cNvPr id="19460" name="组合 11"/>
          <p:cNvGrpSpPr/>
          <p:nvPr userDrawn="1"/>
        </p:nvGrpSpPr>
        <p:grpSpPr>
          <a:xfrm>
            <a:off x="7786688" y="3794125"/>
            <a:ext cx="1227137" cy="1262063"/>
            <a:chOff x="10556112" y="5175228"/>
            <a:chExt cx="1635888" cy="1682772"/>
          </a:xfrm>
        </p:grpSpPr>
        <p:sp>
          <p:nvSpPr>
            <p:cNvPr id="13" name="矩形 12"/>
            <p:cNvSpPr/>
            <p:nvPr>
              <p:custDataLst>
                <p:tags r:id="rId3"/>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p:custDataLst>
                <p:tags r:id="rId4"/>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grpSp>
        <p:nvGrpSpPr>
          <p:cNvPr id="19463" name="组合 7"/>
          <p:cNvGrpSpPr/>
          <p:nvPr userDrawn="1"/>
        </p:nvGrpSpPr>
        <p:grpSpPr>
          <a:xfrm rot="10800000">
            <a:off x="0" y="0"/>
            <a:ext cx="1227138" cy="1262063"/>
            <a:chOff x="10556112" y="5175228"/>
            <a:chExt cx="1635888" cy="1682772"/>
          </a:xfrm>
        </p:grpSpPr>
        <p:sp>
          <p:nvSpPr>
            <p:cNvPr id="9" name="矩形 8"/>
            <p:cNvSpPr/>
            <p:nvPr>
              <p:custDataLst>
                <p:tags r:id="rId5"/>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p:custDataLst>
                <p:tags r:id="rId6"/>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1142100" y="1004718"/>
            <a:ext cx="6858000" cy="1790100"/>
          </a:xfrm>
        </p:spPr>
        <p:txBody>
          <a:bodyPr anchor="b">
            <a:normAutofit/>
          </a:bodyPr>
          <a:lstStyle>
            <a:lvl1pPr algn="ctr">
              <a:defRPr sz="45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418"/>
            <a:ext cx="6858000" cy="1242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2529"/>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19"/>
            <a:ext cx="7772400" cy="1125734"/>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9435" indent="0">
              <a:buNone/>
              <a:defRPr sz="1400"/>
            </a:lvl5pPr>
            <a:lvl6pPr marL="2286635" indent="0">
              <a:buNone/>
              <a:defRPr sz="1400"/>
            </a:lvl6pPr>
            <a:lvl7pPr marL="2743835" indent="0">
              <a:buNone/>
              <a:defRPr sz="1400"/>
            </a:lvl7pPr>
            <a:lvl8pPr marL="3201035" indent="0">
              <a:buNone/>
              <a:defRPr sz="1400"/>
            </a:lvl8pPr>
            <a:lvl9pPr marL="365823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139"/>
            <a:ext cx="4040188"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2235"/>
            <a:ext cx="4040188"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1139"/>
            <a:ext cx="4041775"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2235"/>
            <a:ext cx="4041775"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4"/>
            <a:ext cx="3008313" cy="871689"/>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24"/>
            <a:ext cx="5111750" cy="43902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313" cy="35185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524"/>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456"/>
            <a:ext cx="5486400" cy="30866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等线" panose="02010600030101010101" pitchFamily="2" charset="-122"/>
            </a:endParaRPr>
          </a:p>
        </p:txBody>
      </p:sp>
      <p:sp>
        <p:nvSpPr>
          <p:cNvPr id="4" name="文本占位符 3"/>
          <p:cNvSpPr>
            <a:spLocks noGrp="1"/>
          </p:cNvSpPr>
          <p:nvPr>
            <p:ph type="body" sz="half" idx="2"/>
          </p:nvPr>
        </p:nvSpPr>
        <p:spPr>
          <a:xfrm>
            <a:off x="1792288" y="4026604"/>
            <a:ext cx="5486400" cy="6033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slideLayout" Target="../slideLayouts/slideLayout13.xml"/><Relationship Id="rId19" Type="http://schemas.openxmlformats.org/officeDocument/2006/relationships/tags" Target="../tags/tag9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
          <p:cNvSpPr>
            <a:spLocks noChangeArrowheads="1"/>
          </p:cNvSpPr>
          <p:nvPr/>
        </p:nvSpPr>
        <p:spPr bwMode="auto">
          <a:xfrm>
            <a:off x="0" y="0"/>
            <a:ext cx="9144000" cy="51450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smtClean="0">
              <a:ln>
                <a:noFill/>
              </a:ln>
              <a:solidFill>
                <a:srgbClr val="FFFFFF"/>
              </a:solidFill>
              <a:effectLst/>
              <a:uLnTx/>
              <a:uFillTx/>
              <a:latin typeface="等线" panose="02010600030101010101" pitchFamily="2" charset="-122"/>
              <a:ea typeface="等线" panose="02010600030101010101" pitchFamily="2" charset="-122"/>
              <a:cs typeface="+mn-cs"/>
              <a:sym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等线 Light" panose="02010600030101010101" pitchFamily="2" charset="-122"/>
        </a:defRPr>
      </a:lvl1pPr>
      <a:lvl2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2pPr>
      <a:lvl3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3pPr>
      <a:lvl4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4pPr>
      <a:lvl5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5pPr>
      <a:lvl6pPr marL="11430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6pPr>
      <a:lvl7pPr marL="16002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7pPr>
      <a:lvl8pPr marL="20574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8pPr>
      <a:lvl9pPr marL="25146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9pPr>
    </p:titleStyle>
    <p:bodyStyle>
      <a:lvl1pPr marL="171450" indent="-171450" algn="l" defTabSz="685800" rtl="0" eaLnBrk="0" fontAlgn="base" hangingPunct="0">
        <a:lnSpc>
          <a:spcPct val="90000"/>
        </a:lnSpc>
        <a:spcBef>
          <a:spcPts val="1000"/>
        </a:spcBef>
        <a:spcAft>
          <a:spcPct val="0"/>
        </a:spcAft>
        <a:buFont typeface="Arial" panose="020B0604020202020204" pitchFamily="34" charset="0"/>
        <a:buChar char="•"/>
        <a:defRPr sz="2100">
          <a:solidFill>
            <a:schemeClr val="tx1"/>
          </a:solidFill>
          <a:latin typeface="+mn-lt"/>
          <a:ea typeface="+mn-ea"/>
          <a:cs typeface="+mn-cs"/>
          <a:sym typeface="等线" panose="02010600030101010101" pitchFamily="2" charset="-122"/>
        </a:defRPr>
      </a:lvl1pPr>
      <a:lvl2pPr marL="514350" indent="-17145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等线" panose="02010600030101010101" pitchFamily="2" charset="-122"/>
        </a:defRPr>
      </a:lvl2pPr>
      <a:lvl3pPr marL="857250" indent="-171450" algn="l" rtl="0" eaLnBrk="0" fontAlgn="base" hangingPunct="0">
        <a:lnSpc>
          <a:spcPct val="90000"/>
        </a:lnSpc>
        <a:spcBef>
          <a:spcPts val="500"/>
        </a:spcBef>
        <a:spcAft>
          <a:spcPct val="0"/>
        </a:spcAft>
        <a:buFont typeface="Arial" panose="020B0604020202020204" pitchFamily="34" charset="0"/>
        <a:buChar char="•"/>
        <a:defRPr sz="1500">
          <a:solidFill>
            <a:schemeClr val="tx1"/>
          </a:solidFill>
          <a:latin typeface="+mn-lt"/>
          <a:ea typeface="+mn-ea"/>
          <a:sym typeface="等线" panose="02010600030101010101" pitchFamily="2" charset="-122"/>
        </a:defRPr>
      </a:lvl3pPr>
      <a:lvl4pPr marL="12001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4pPr>
      <a:lvl5pPr marL="15430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5pPr>
      <a:lvl6pPr marL="20008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6pPr>
      <a:lvl7pPr marL="24580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7pPr>
      <a:lvl8pPr marL="29152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8pPr>
      <a:lvl9pPr marL="33724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333375"/>
            <a:ext cx="8140700" cy="330200"/>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714375"/>
            <a:ext cx="8140700" cy="4041775"/>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4762500"/>
            <a:ext cx="2024063" cy="238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4762500"/>
            <a:ext cx="2968625" cy="238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4762500"/>
            <a:ext cx="2025650" cy="238125"/>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104.xml"/><Relationship Id="rId6" Type="http://schemas.openxmlformats.org/officeDocument/2006/relationships/image" Target="../media/image3.jpeg"/><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notesSlide" Target="../notesSlides/notesSlide1.xml"/><Relationship Id="rId13" Type="http://schemas.openxmlformats.org/officeDocument/2006/relationships/slideLayout" Target="../slideLayouts/slideLayout1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6.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7.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22.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4.xml"/><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6.jpeg"/><Relationship Id="rId13" Type="http://schemas.openxmlformats.org/officeDocument/2006/relationships/notesSlide" Target="../notesSlides/notesSlide2.xml"/><Relationship Id="rId12" Type="http://schemas.openxmlformats.org/officeDocument/2006/relationships/slideLayout" Target="../slideLayouts/slideLayout6.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8.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5.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9.xml"/><Relationship Id="rId3"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0.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1.xml"/><Relationship Id="rId3"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2.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4.xml"/><Relationship Id="rId2" Type="http://schemas.openxmlformats.org/officeDocument/2006/relationships/image" Target="../media/image46.png"/><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5.xml"/><Relationship Id="rId3" Type="http://schemas.openxmlformats.org/officeDocument/2006/relationships/image" Target="../media/image28.png"/><Relationship Id="rId2" Type="http://schemas.openxmlformats.org/officeDocument/2006/relationships/image" Target="../media/image48.png"/><Relationship Id="rId1"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4.xml"/><Relationship Id="rId2" Type="http://schemas.openxmlformats.org/officeDocument/2006/relationships/image" Target="../media/image11.pn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5"/>
          <p:cNvSpPr txBox="1"/>
          <p:nvPr>
            <p:custDataLst>
              <p:tags r:id="rId1"/>
            </p:custDataLst>
          </p:nvPr>
        </p:nvSpPr>
        <p:spPr>
          <a:xfrm>
            <a:off x="3516630" y="3170555"/>
            <a:ext cx="4973320" cy="1442085"/>
          </a:xfrm>
          <a:prstGeom prst="rect">
            <a:avLst/>
          </a:prstGeom>
          <a:noFill/>
          <a:ln w="9525">
            <a:noFill/>
          </a:ln>
        </p:spPr>
        <p:txBody>
          <a:bodyPr wrap="square" lIns="67500" tIns="35100" rIns="67500" bIns="35100" anchor="t"/>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福建省高等教育自学考试过程性评价网络助学平台</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教学严谨</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高清课程</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海量题库</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24</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小时客户服务</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移动学习</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支持</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管、教、学、考</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矩形 22"/>
          <p:cNvSpPr/>
          <p:nvPr>
            <p:custDataLst>
              <p:tags r:id="rId2"/>
            </p:custDataLst>
          </p:nvPr>
        </p:nvSpPr>
        <p:spPr>
          <a:xfrm>
            <a:off x="3516313" y="550863"/>
            <a:ext cx="4973638" cy="2428875"/>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1508" name="图片 3" descr="placingpictureplaceholder"/>
          <p:cNvPicPr>
            <a:picLocks noChangeAspect="1"/>
          </p:cNvPicPr>
          <p:nvPr>
            <p:custDataLst>
              <p:tags r:id="rId3"/>
            </p:custDataLst>
          </p:nvPr>
        </p:nvPicPr>
        <p:blipFill>
          <a:blip r:embed="rId4"/>
          <a:stretch>
            <a:fillRect/>
          </a:stretch>
        </p:blipFill>
        <p:spPr>
          <a:xfrm rot="5400000">
            <a:off x="4160838" y="808038"/>
            <a:ext cx="1619250" cy="1333500"/>
          </a:xfrm>
          <a:prstGeom prst="rect">
            <a:avLst/>
          </a:prstGeom>
          <a:noFill/>
          <a:ln w="9525">
            <a:noFill/>
          </a:ln>
        </p:spPr>
      </p:pic>
      <p:pic>
        <p:nvPicPr>
          <p:cNvPr id="21509" name="图片 6" descr="placingpictureplaceholder"/>
          <p:cNvPicPr>
            <a:picLocks noChangeAspect="1"/>
          </p:cNvPicPr>
          <p:nvPr>
            <p:custDataLst>
              <p:tags r:id="rId5"/>
            </p:custDataLst>
          </p:nvPr>
        </p:nvPicPr>
        <p:blipFill>
          <a:blip r:embed="rId6"/>
          <a:stretch>
            <a:fillRect/>
          </a:stretch>
        </p:blipFill>
        <p:spPr>
          <a:xfrm>
            <a:off x="3603625" y="1512888"/>
            <a:ext cx="1338263" cy="1354137"/>
          </a:xfrm>
          <a:prstGeom prst="rect">
            <a:avLst/>
          </a:prstGeom>
          <a:noFill/>
          <a:ln w="9525">
            <a:noFill/>
          </a:ln>
        </p:spPr>
      </p:pic>
      <p:pic>
        <p:nvPicPr>
          <p:cNvPr id="21510" name="图片 7" descr="placingpictureplaceholder"/>
          <p:cNvPicPr>
            <a:picLocks noChangeAspect="1"/>
          </p:cNvPicPr>
          <p:nvPr>
            <p:custDataLst>
              <p:tags r:id="rId7"/>
            </p:custDataLst>
          </p:nvPr>
        </p:nvPicPr>
        <p:blipFill>
          <a:blip r:embed="rId8"/>
          <a:stretch>
            <a:fillRect/>
          </a:stretch>
        </p:blipFill>
        <p:spPr>
          <a:xfrm>
            <a:off x="5721350" y="663575"/>
            <a:ext cx="2362200" cy="2203450"/>
          </a:xfrm>
          <a:prstGeom prst="rect">
            <a:avLst/>
          </a:prstGeom>
          <a:noFill/>
          <a:ln w="9525">
            <a:noFill/>
          </a:ln>
        </p:spPr>
      </p:pic>
      <p:pic>
        <p:nvPicPr>
          <p:cNvPr id="21512" name="图片 6"/>
          <p:cNvPicPr>
            <a:picLocks noChangeAspect="1"/>
          </p:cNvPicPr>
          <p:nvPr/>
        </p:nvPicPr>
        <p:blipFill>
          <a:blip r:embed="rId9"/>
          <a:srcRect l="19200" r="14720"/>
          <a:stretch>
            <a:fillRect/>
          </a:stretch>
        </p:blipFill>
        <p:spPr>
          <a:xfrm>
            <a:off x="0" y="7938"/>
            <a:ext cx="2778125" cy="4205287"/>
          </a:xfrm>
          <a:prstGeom prst="rect">
            <a:avLst/>
          </a:prstGeom>
          <a:noFill/>
          <a:ln w="9525">
            <a:noFill/>
          </a:ln>
        </p:spPr>
      </p:pic>
      <p:sp>
        <p:nvSpPr>
          <p:cNvPr id="6" name="矩形 5"/>
          <p:cNvSpPr/>
          <p:nvPr>
            <p:custDataLst>
              <p:tags r:id="rId10"/>
            </p:custDataLst>
          </p:nvPr>
        </p:nvSpPr>
        <p:spPr>
          <a:xfrm>
            <a:off x="0" y="7938"/>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11"/>
            </p:custDataLst>
          </p:nvPr>
        </p:nvSpPr>
        <p:spPr>
          <a:xfrm>
            <a:off x="307975" y="751840"/>
            <a:ext cx="2259330" cy="3628390"/>
          </a:xfrm>
          <a:prstGeom prst="rect">
            <a:avLst/>
          </a:prstGeom>
          <a:noFill/>
        </p:spPr>
        <p:txBody>
          <a:bodyPr wrap="square" lIns="67500" tIns="35100" rIns="67500" bIns="35100" rtlCol="0" anchor="t" anchorCtr="0">
            <a:noAutofit/>
          </a:bodyPr>
          <a:lstStyle/>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华侨大学</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高等教育自学考试</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网</a:t>
            </a: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络助学过程性评价</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学生操作手册</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en-US" altLang="zh-CN" sz="1800" b="1" dirty="0">
                <a:solidFill>
                  <a:srgbClr val="FFC000"/>
                </a:solidFill>
                <a:latin typeface="微软雅黑" panose="020B0503020204020204" pitchFamily="34" charset="-122"/>
                <a:ea typeface="微软雅黑" panose="020B0503020204020204" pitchFamily="34" charset="-122"/>
                <a:sym typeface="+mn-ea"/>
              </a:rPr>
              <a:t>2025</a:t>
            </a:r>
            <a:r>
              <a:rPr lang="zh-CN" altLang="en-US" sz="1800" b="1" dirty="0">
                <a:solidFill>
                  <a:srgbClr val="FFC000"/>
                </a:solidFill>
                <a:latin typeface="微软雅黑" panose="020B0503020204020204" pitchFamily="34" charset="-122"/>
                <a:ea typeface="微软雅黑" panose="020B0503020204020204" pitchFamily="34" charset="-122"/>
                <a:sym typeface="+mn-ea"/>
              </a:rPr>
              <a:t>年</a:t>
            </a:r>
            <a:r>
              <a:rPr lang="en-US" altLang="zh-CN" sz="1800" b="1" dirty="0">
                <a:solidFill>
                  <a:srgbClr val="FFC000"/>
                </a:solidFill>
                <a:latin typeface="微软雅黑" panose="020B0503020204020204" pitchFamily="34" charset="-122"/>
                <a:ea typeface="微软雅黑" panose="020B0503020204020204" pitchFamily="34" charset="-122"/>
                <a:sym typeface="+mn-ea"/>
              </a:rPr>
              <a:t>10</a:t>
            </a:r>
            <a:r>
              <a:rPr lang="zh-CN" altLang="en-US" sz="1800" b="1" dirty="0">
                <a:solidFill>
                  <a:srgbClr val="FFC000"/>
                </a:solidFill>
                <a:latin typeface="微软雅黑" panose="020B0503020204020204" pitchFamily="34" charset="-122"/>
                <a:ea typeface="微软雅黑" panose="020B0503020204020204" pitchFamily="34" charset="-122"/>
                <a:sym typeface="+mn-ea"/>
              </a:rPr>
              <a:t>月考期</a:t>
            </a:r>
            <a:endParaRPr lang="zh-CN" altLang="en-US" sz="1800" b="1" dirty="0">
              <a:solidFill>
                <a:srgbClr val="FFC000"/>
              </a:solidFill>
              <a:latin typeface="微软雅黑" panose="020B0503020204020204" pitchFamily="34" charset="-122"/>
              <a:ea typeface="微软雅黑" panose="020B0503020204020204" pitchFamily="34" charset="-122"/>
            </a:endParaRPr>
          </a:p>
          <a:p>
            <a:pPr marR="0" algn="ctr" defTabSz="914400" fontAlgn="auto">
              <a:lnSpc>
                <a:spcPct val="110000"/>
              </a:lnSpc>
              <a:spcBef>
                <a:spcPts val="0"/>
              </a:spcBef>
              <a:spcAft>
                <a:spcPts val="0"/>
              </a:spcAft>
              <a:buClrTx/>
              <a:buSzTx/>
              <a:buFontTx/>
              <a:defRPr/>
            </a:pPr>
            <a:endParaRPr kumimoji="0" lang="zh-CN" altLang="en-US" sz="1800" b="1" kern="1200" cap="none" spc="100" normalizeH="0" baseline="0" noProof="0" dirty="0">
              <a:solidFill>
                <a:srgbClr val="FFC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2"/>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684530" y="1365885"/>
            <a:ext cx="1757680" cy="1938020"/>
          </a:xfrm>
          <a:prstGeom prst="rect">
            <a:avLst/>
          </a:prstGeom>
          <a:noFill/>
          <a:ln w="9525">
            <a:noFill/>
          </a:ln>
        </p:spPr>
        <p:txBody>
          <a:bodyPr wrap="square">
            <a:spAutoFit/>
          </a:bodyPr>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课程包含：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、基础学习班、</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串讲学习班；</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
          <p:cNvPicPr>
            <a:picLocks noChangeAspect="1"/>
          </p:cNvPicPr>
          <p:nvPr/>
        </p:nvPicPr>
        <p:blipFill>
          <a:blip r:embed="rId1"/>
          <a:stretch>
            <a:fillRect/>
          </a:stretch>
        </p:blipFill>
        <p:spPr>
          <a:xfrm>
            <a:off x="2442210" y="947420"/>
            <a:ext cx="6217920" cy="341122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考核内容-知识点测验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03275"/>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听课过程中，每隔一段时间会弹出“知识点测试”对话框。“知识点测试”可反复做，做对一次即可得分，做错或漏做可在成绩查询处补做知识点。</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45615"/>
            <a:ext cx="5426710" cy="290258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5053330" y="2750185"/>
            <a:ext cx="3606800" cy="200469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考核内容-阶段测验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21690"/>
            <a:ext cx="7694930"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阶段测验”，进入阶段测试中心，点击“展开”即可看到阶段测试列表。选择对应试卷的“开始答题”，进入做题页面。“阶段测验”可反复做题，取最高分计入成绩。</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36725"/>
            <a:ext cx="4394200" cy="258318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478020" y="2665095"/>
            <a:ext cx="4182110" cy="226504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94080"/>
            <a:ext cx="7919085" cy="46037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cs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483360"/>
            <a:ext cx="6194425" cy="338201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-答疑板</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94080"/>
            <a:ext cx="76949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学生可以通过“答疑板”进行提问。进入答疑板，点击“我要提问”，可针对教材、练习中心、技术等方面“进行提问”，答疑老师会在 24 小时内回复所提问题。</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62125"/>
            <a:ext cx="4380865" cy="256349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6540" y="2606040"/>
            <a:ext cx="4593590" cy="233934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练习中心</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辅助服务</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练习中心</a:t>
            </a:r>
            <a:r>
              <a:rPr lang="zh-CN" sz="1600">
                <a:latin typeface="微软雅黑" panose="020B0503020204020204" pitchFamily="34" charset="-122"/>
                <a:ea typeface="微软雅黑" panose="020B0503020204020204" pitchFamily="34" charset="-122"/>
                <a:cs typeface="微软雅黑" panose="020B0503020204020204" pitchFamily="34" charset="-122"/>
              </a:rPr>
              <a:t>，点击练习中心可做历年试题、练习题等，也可查看答题记录、错题等内容。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4565" y="1818005"/>
            <a:ext cx="7618730" cy="308927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03</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移动端学习流程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APP下载</a:t>
            </a:r>
            <a:r>
              <a:rPr lang="zh-CN" altLang="en-US" sz="2100" dirty="0">
                <a:latin typeface="微软雅黑" panose="020B0503020204020204" pitchFamily="34" charset="-122"/>
                <a:ea typeface="微软雅黑" panose="020B0503020204020204" pitchFamily="34" charset="-122"/>
              </a:rPr>
              <a:t>安装</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661225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APP安装提示（确保下载最新版APP）</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4" name="文本框 30"/>
          <p:cNvSpPr>
            <a:spLocks noChangeArrowheads="1"/>
          </p:cNvSpPr>
          <p:nvPr/>
        </p:nvSpPr>
        <p:spPr bwMode="auto">
          <a:xfrm>
            <a:off x="673735" y="3329940"/>
            <a:ext cx="26860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已经下载APP的考生请检查当前使用版本，如果不是最新，请卸载重新安装。</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5" name="文本框 4"/>
          <p:cNvSpPr txBox="1"/>
          <p:nvPr/>
        </p:nvSpPr>
        <p:spPr>
          <a:xfrm>
            <a:off x="623570" y="1341755"/>
            <a:ext cx="7390765" cy="1814830"/>
          </a:xfrm>
          <a:prstGeom prst="rect">
            <a:avLst/>
          </a:prstGeom>
          <a:noFill/>
        </p:spPr>
        <p:txBody>
          <a:bodyPr wrap="square" rtlCol="0" anchor="t">
            <a:spAutoFit/>
          </a:bodyPr>
          <a:p>
            <a:r>
              <a:rPr lang="zh-CN" altLang="en-US" sz="1600" b="1">
                <a:latin typeface="微软雅黑" panose="020B0503020204020204" pitchFamily="34" charset="-122"/>
                <a:ea typeface="微软雅黑" panose="020B0503020204020204" pitchFamily="34" charset="-122"/>
              </a:rPr>
              <a:t>下载方式1：</a:t>
            </a:r>
            <a:r>
              <a:rPr lang="zh-CN" altLang="en-US" sz="1600">
                <a:latin typeface="微软雅黑" panose="020B0503020204020204" pitchFamily="34" charset="-122"/>
                <a:ea typeface="微软雅黑" panose="020B0503020204020204" pitchFamily="34" charset="-122"/>
              </a:rPr>
              <a:t>扫描下方二维码下载</a:t>
            </a:r>
            <a:endParaRPr lang="zh-CN" altLang="en-US" sz="1600">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下载方式2：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点击链接 https://www.zikao365.com/zhuanti/gckhapp/ 手机下载“自考过程考核APP”，</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安装最新版本软件。</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下载方式</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考生可以进入“华为应用市场、豌豆荚、苹果APP Store、小米应用商店、OPPO软件商店、魅族应用商店、360手机助手”中，自行检索关键词“自考过程考核”，下载APP进行安装。</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5809615" y="3006090"/>
            <a:ext cx="1704975" cy="1733550"/>
          </a:xfrm>
          <a:prstGeom prst="rect">
            <a:avLst/>
          </a:prstGeom>
        </p:spPr>
      </p:pic>
      <p:pic>
        <p:nvPicPr>
          <p:cNvPr id="2" name="图片 1" descr="logo"/>
          <p:cNvPicPr>
            <a:picLocks noChangeAspect="1"/>
          </p:cNvPicPr>
          <p:nvPr/>
        </p:nvPicPr>
        <p:blipFill>
          <a:blip r:embed="rId2"/>
          <a:stretch>
            <a:fillRect/>
          </a:stretch>
        </p:blipFill>
        <p:spPr>
          <a:xfrm>
            <a:off x="7503160" y="213360"/>
            <a:ext cx="1274445" cy="33972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2105"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安卓系统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2" name="图片 1"/>
          <p:cNvPicPr>
            <a:picLocks noChangeAspect="1"/>
          </p:cNvPicPr>
          <p:nvPr/>
        </p:nvPicPr>
        <p:blipFill>
          <a:blip r:embed="rId1"/>
          <a:stretch>
            <a:fillRect/>
          </a:stretch>
        </p:blipFill>
        <p:spPr>
          <a:xfrm>
            <a:off x="1938020" y="993140"/>
            <a:ext cx="1882775" cy="3941445"/>
          </a:xfrm>
          <a:prstGeom prst="rect">
            <a:avLst/>
          </a:prstGeom>
          <a:ln>
            <a:solidFill>
              <a:schemeClr val="bg1">
                <a:lumMod val="50000"/>
              </a:schemeClr>
            </a:solidFill>
          </a:ln>
        </p:spPr>
      </p:pic>
      <p:pic>
        <p:nvPicPr>
          <p:cNvPr id="3" name="图片 2"/>
          <p:cNvPicPr>
            <a:picLocks noChangeAspect="1"/>
          </p:cNvPicPr>
          <p:nvPr/>
        </p:nvPicPr>
        <p:blipFill>
          <a:blip r:embed="rId2"/>
          <a:stretch>
            <a:fillRect/>
          </a:stretch>
        </p:blipFill>
        <p:spPr>
          <a:xfrm>
            <a:off x="4241800" y="993140"/>
            <a:ext cx="1881505" cy="3941445"/>
          </a:xfrm>
          <a:prstGeom prst="rect">
            <a:avLst/>
          </a:prstGeom>
          <a:ln>
            <a:solidFill>
              <a:schemeClr val="bg1">
                <a:lumMod val="50000"/>
              </a:schemeClr>
            </a:solidFill>
          </a:ln>
        </p:spPr>
      </p:pic>
      <p:pic>
        <p:nvPicPr>
          <p:cNvPr id="8" name="图片 7"/>
          <p:cNvPicPr>
            <a:picLocks noChangeAspect="1"/>
          </p:cNvPicPr>
          <p:nvPr/>
        </p:nvPicPr>
        <p:blipFill>
          <a:blip r:embed="rId3"/>
          <a:stretch>
            <a:fillRect/>
          </a:stretch>
        </p:blipFill>
        <p:spPr>
          <a:xfrm>
            <a:off x="6613525" y="993775"/>
            <a:ext cx="1882775" cy="3940810"/>
          </a:xfrm>
          <a:prstGeom prst="rect">
            <a:avLst/>
          </a:prstGeom>
          <a:ln>
            <a:solidFill>
              <a:schemeClr val="bg1">
                <a:lumMod val="50000"/>
              </a:schemeClr>
            </a:solidFill>
          </a:ln>
        </p:spPr>
      </p:pic>
      <p:pic>
        <p:nvPicPr>
          <p:cNvPr id="9" name="图片 8" descr="logo"/>
          <p:cNvPicPr>
            <a:picLocks noChangeAspect="1"/>
          </p:cNvPicPr>
          <p:nvPr/>
        </p:nvPicPr>
        <p:blipFill>
          <a:blip r:embed="rId4"/>
          <a:stretch>
            <a:fillRect/>
          </a:stretch>
        </p:blipFill>
        <p:spPr>
          <a:xfrm>
            <a:off x="7481570" y="213360"/>
            <a:ext cx="1274445" cy="339725"/>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0200"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en-US" altLang="zh-CN"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IOS</a:t>
            </a: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4" name="图片 3"/>
          <p:cNvPicPr>
            <a:picLocks noChangeAspect="1"/>
          </p:cNvPicPr>
          <p:nvPr/>
        </p:nvPicPr>
        <p:blipFill>
          <a:blip r:embed="rId1"/>
          <a:stretch>
            <a:fillRect/>
          </a:stretch>
        </p:blipFill>
        <p:spPr>
          <a:xfrm>
            <a:off x="2286000" y="861060"/>
            <a:ext cx="2099945" cy="4168140"/>
          </a:xfrm>
          <a:prstGeom prst="rect">
            <a:avLst/>
          </a:prstGeom>
          <a:ln>
            <a:solidFill>
              <a:schemeClr val="bg1">
                <a:lumMod val="50000"/>
              </a:schemeClr>
            </a:solidFill>
          </a:ln>
        </p:spPr>
      </p:pic>
      <p:pic>
        <p:nvPicPr>
          <p:cNvPr id="5" name="图片 4"/>
          <p:cNvPicPr>
            <a:picLocks noChangeAspect="1"/>
          </p:cNvPicPr>
          <p:nvPr/>
        </p:nvPicPr>
        <p:blipFill>
          <a:blip r:embed="rId2"/>
          <a:stretch>
            <a:fillRect/>
          </a:stretch>
        </p:blipFill>
        <p:spPr>
          <a:xfrm>
            <a:off x="5475605" y="861060"/>
            <a:ext cx="2115820" cy="4168140"/>
          </a:xfrm>
          <a:prstGeom prst="rect">
            <a:avLst/>
          </a:prstGeom>
          <a:ln>
            <a:solidFill>
              <a:schemeClr val="bg1">
                <a:lumMod val="50000"/>
              </a:schemeClr>
            </a:solidFill>
          </a:ln>
        </p:spPr>
      </p:pic>
      <p:pic>
        <p:nvPicPr>
          <p:cNvPr id="6" name="图片 5" descr="logo"/>
          <p:cNvPicPr>
            <a:picLocks noChangeAspect="1"/>
          </p:cNvPicPr>
          <p:nvPr/>
        </p:nvPicPr>
        <p:blipFill>
          <a:blip r:embed="rId3"/>
          <a:stretch>
            <a:fillRect/>
          </a:stretch>
        </p:blipFill>
        <p:spPr>
          <a:xfrm>
            <a:off x="7481570" y="213360"/>
            <a:ext cx="1274445" cy="33972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p:cNvPicPr>
            <a:picLocks noChangeAspect="1"/>
          </p:cNvPicPr>
          <p:nvPr>
            <p:custDataLst>
              <p:tags r:id="rId1"/>
            </p:custDataLst>
          </p:nvPr>
        </p:nvPicPr>
        <p:blipFill>
          <a:blip r:embed="rId2"/>
          <a:stretch>
            <a:fillRect/>
          </a:stretch>
        </p:blipFill>
        <p:spPr>
          <a:xfrm>
            <a:off x="0" y="0"/>
            <a:ext cx="2778125" cy="5143500"/>
          </a:xfrm>
          <a:prstGeom prst="rect">
            <a:avLst/>
          </a:prstGeom>
          <a:noFill/>
          <a:ln w="9525">
            <a:noFill/>
          </a:ln>
        </p:spPr>
      </p:pic>
      <p:sp>
        <p:nvSpPr>
          <p:cNvPr id="5" name="矩形 4"/>
          <p:cNvSpPr/>
          <p:nvPr>
            <p:custDataLst>
              <p:tags r:id="rId3"/>
            </p:custDataLst>
          </p:nvPr>
        </p:nvSpPr>
        <p:spPr>
          <a:xfrm>
            <a:off x="0" y="0"/>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4027170" y="1172845"/>
            <a:ext cx="2395855" cy="416560"/>
          </a:xfrm>
          <a:prstGeom prst="rect">
            <a:avLst/>
          </a:prstGeom>
          <a:noFill/>
        </p:spPr>
        <p:txBody>
          <a:bodyPr wrap="square" rtlCol="0" anchor="b" anchorCtr="0">
            <a:noAutofit/>
          </a:bodyPr>
          <a:lstStyle/>
          <a:p>
            <a:r>
              <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过程性评价政策</a:t>
            </a:r>
            <a:endPar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custDataLst>
              <p:tags r:id="rId5"/>
            </p:custDataLst>
          </p:nvPr>
        </p:nvSpPr>
        <p:spPr>
          <a:xfrm>
            <a:off x="4027444" y="1756422"/>
            <a:ext cx="2054408" cy="374391"/>
          </a:xfrm>
          <a:prstGeom prst="rect">
            <a:avLst/>
          </a:prstGeom>
          <a:noFill/>
        </p:spPr>
        <p:txBody>
          <a:bodyPr wrap="square" rtlCol="0" anchor="b" anchorCtr="0">
            <a:normAutofit lnSpcReduction="20000"/>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电脑端学习流程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6"/>
            </p:custDataLst>
          </p:nvPr>
        </p:nvSpPr>
        <p:spPr>
          <a:xfrm>
            <a:off x="4027805" y="2683510"/>
            <a:ext cx="2787015" cy="499110"/>
          </a:xfrm>
          <a:prstGeom prst="rect">
            <a:avLst/>
          </a:prstGeom>
          <a:noFill/>
        </p:spPr>
        <p:txBody>
          <a:bodyPr wrap="square" rtlCol="0" anchor="b" anchorCtr="0">
            <a:normAutofit/>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过程性评价成绩查询</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63" name="组合 21"/>
          <p:cNvGrpSpPr/>
          <p:nvPr/>
        </p:nvGrpSpPr>
        <p:grpSpPr>
          <a:xfrm>
            <a:off x="1069975" y="1914525"/>
            <a:ext cx="1003300" cy="1316038"/>
            <a:chOff x="1413076" y="2194560"/>
            <a:chExt cx="1338828" cy="1754326"/>
          </a:xfrm>
        </p:grpSpPr>
        <p:sp>
          <p:nvSpPr>
            <p:cNvPr id="23" name="文本框 22"/>
            <p:cNvSpPr txBox="1"/>
            <p:nvPr>
              <p:custDataLst>
                <p:tags r:id="rId7"/>
              </p:custDataLst>
            </p:nvPr>
          </p:nvSpPr>
          <p:spPr>
            <a:xfrm>
              <a:off x="1413076" y="2194560"/>
              <a:ext cx="877163" cy="1754326"/>
            </a:xfrm>
            <a:prstGeom prst="rect">
              <a:avLst/>
            </a:prstGeom>
            <a:noFill/>
          </p:spPr>
          <p:txBody>
            <a:bodyPr wrap="square" rtlCol="0">
              <a:normAutofit lnSpcReduction="10000"/>
            </a:bodyPr>
            <a:lstStyle/>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目</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录</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p:txBody>
        </p:sp>
        <p:sp>
          <p:nvSpPr>
            <p:cNvPr id="24" name="文本框 23"/>
            <p:cNvSpPr txBox="1"/>
            <p:nvPr>
              <p:custDataLst>
                <p:tags r:id="rId8"/>
              </p:custDataLst>
            </p:nvPr>
          </p:nvSpPr>
          <p:spPr>
            <a:xfrm>
              <a:off x="2290239" y="2352040"/>
              <a:ext cx="461665" cy="1505406"/>
            </a:xfrm>
            <a:prstGeom prst="rect">
              <a:avLst/>
            </a:prstGeom>
            <a:noFill/>
          </p:spPr>
          <p:txBody>
            <a:bodyPr vert="eaVert" wrap="square" rtlCol="0">
              <a:normAutofit fontScale="70000"/>
            </a:bodyPr>
            <a:lstStyle/>
            <a:p>
              <a:pPr algn="dist"/>
              <a:r>
                <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cs typeface="+mn-cs"/>
                  <a:sym typeface="Arial" panose="020B0604020202020204" pitchFamily="34" charset="0"/>
                </a:rPr>
                <a:t>CONTENTS</a:t>
              </a:r>
              <a:endPar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custDataLst>
              <p:tags r:id="rId9"/>
            </p:custDataLst>
          </p:nvPr>
        </p:nvSpPr>
        <p:spPr>
          <a:xfrm>
            <a:off x="4027628" y="2298157"/>
            <a:ext cx="2054408" cy="374396"/>
          </a:xfrm>
          <a:prstGeom prst="rect">
            <a:avLst/>
          </a:prstGeom>
          <a:noFill/>
        </p:spPr>
        <p:txBody>
          <a:bodyPr wrap="square" rtlCol="0" anchor="b" anchorCtr="0">
            <a:normAutofit lnSpcReduction="20000"/>
          </a:bodyPr>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移动端学习流程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0"/>
            </p:custDataLst>
          </p:nvPr>
        </p:nvSpPr>
        <p:spPr>
          <a:xfrm>
            <a:off x="4049395" y="3348990"/>
            <a:ext cx="2480945" cy="382905"/>
          </a:xfrm>
          <a:prstGeom prst="rect">
            <a:avLst/>
          </a:prstGeom>
          <a:noFill/>
        </p:spPr>
        <p:txBody>
          <a:bodyPr wrap="square" rtlCol="0" anchor="b" anchorCtr="0">
            <a:noAutofit/>
          </a:bodyPr>
          <a:p>
            <a:r>
              <a:rPr lang="zh-CN" altLang="en-US" sz="1800" b="1" spc="100" dirty="0">
                <a:gradFill>
                  <a:gsLst>
                    <a:gs pos="0">
                      <a:schemeClr val="accent1"/>
                    </a:gs>
                    <a:gs pos="100000">
                      <a:schemeClr val="accent4">
                        <a:alpha val="80000"/>
                      </a:schemeClr>
                    </a:gs>
                  </a:gsLst>
                  <a:lin ang="6000000" scaled="0"/>
                </a:gradFill>
                <a:ea typeface="微软雅黑" panose="020B0503020204020204" pitchFamily="34" charset="-122"/>
                <a:sym typeface="Arial" panose="020B0604020202020204" pitchFamily="34" charset="0"/>
              </a:rPr>
              <a:t>报名、学习时间节点</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登录</a:t>
            </a:r>
            <a:endParaRPr lang="zh-CN" altLang="en-US" sz="2100" dirty="0">
              <a:latin typeface="微软雅黑" panose="020B0503020204020204" pitchFamily="34" charset="-122"/>
              <a:ea typeface="微软雅黑" panose="020B0503020204020204" pitchFamily="34" charset="-122"/>
              <a:sym typeface="+mn-ea"/>
            </a:endParaRPr>
          </a:p>
        </p:txBody>
      </p:sp>
      <p:sp>
        <p:nvSpPr>
          <p:cNvPr id="1048633" name="文本框 9"/>
          <p:cNvSpPr txBox="1"/>
          <p:nvPr/>
        </p:nvSpPr>
        <p:spPr>
          <a:xfrm>
            <a:off x="984250" y="963295"/>
            <a:ext cx="20116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选择福建</a:t>
            </a:r>
            <a:r>
              <a:rPr lang="en-US" altLang="zh-CN" sz="1600" b="1">
                <a:latin typeface="微软雅黑" panose="020B0503020204020204" pitchFamily="34" charset="-122"/>
                <a:ea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rPr>
              <a:t>华侨大学</a:t>
            </a:r>
            <a:endParaRPr lang="zh-CN" altLang="en-US" sz="1600" b="1">
              <a:latin typeface="微软雅黑" panose="020B0503020204020204" pitchFamily="34" charset="-122"/>
              <a:ea typeface="微软雅黑" panose="020B0503020204020204" pitchFamily="34" charset="-122"/>
            </a:endParaRPr>
          </a:p>
        </p:txBody>
      </p:sp>
      <p:sp>
        <p:nvSpPr>
          <p:cNvPr id="6" name="文本框 9"/>
          <p:cNvSpPr txBox="1"/>
          <p:nvPr/>
        </p:nvSpPr>
        <p:spPr>
          <a:xfrm>
            <a:off x="3868420"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账号密码登录</a:t>
            </a:r>
            <a:endParaRPr lang="zh-CN" altLang="en-US" sz="1600" b="1">
              <a:latin typeface="微软雅黑" panose="020B0503020204020204" pitchFamily="34" charset="-122"/>
              <a:ea typeface="微软雅黑" panose="020B0503020204020204" pitchFamily="34" charset="-122"/>
            </a:endParaRPr>
          </a:p>
        </p:txBody>
      </p:sp>
      <p:sp>
        <p:nvSpPr>
          <p:cNvPr id="7" name="文本框 9"/>
          <p:cNvSpPr txBox="1"/>
          <p:nvPr/>
        </p:nvSpPr>
        <p:spPr>
          <a:xfrm>
            <a:off x="6419215"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核对报考课程</a:t>
            </a:r>
            <a:endParaRPr lang="zh-CN" altLang="en-US" sz="1600" b="1">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6313805" y="1344930"/>
            <a:ext cx="1660097" cy="360000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3699510" y="1344930"/>
            <a:ext cx="1661285" cy="3600000"/>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1085215" y="1344930"/>
            <a:ext cx="1661203" cy="360000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-完善资料</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1567815"/>
            <a:ext cx="3250565" cy="193802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第一次登录时需要完善资料，填写报考专业和短信验证，如果手机号绑定其它账号，可自行操作解绑，再获取验证码，获取验证码后进行下一步操作。</a:t>
            </a:r>
            <a:endParaRPr lang="zh-CN" altLang="en-US" sz="1600">
              <a:latin typeface="微软雅黑" panose="020B0503020204020204" pitchFamily="34" charset="-122"/>
              <a:ea typeface="微软雅黑" panose="020B0503020204020204" pitchFamily="34" charset="-122"/>
            </a:endParaRPr>
          </a:p>
        </p:txBody>
      </p:sp>
      <p:pic>
        <p:nvPicPr>
          <p:cNvPr id="2" name="图片 1" descr="无标题"/>
          <p:cNvPicPr>
            <a:picLocks noChangeAspect="1"/>
          </p:cNvPicPr>
          <p:nvPr/>
        </p:nvPicPr>
        <p:blipFill>
          <a:blip r:embed="rId1"/>
          <a:stretch>
            <a:fillRect/>
          </a:stretch>
        </p:blipFill>
        <p:spPr>
          <a:xfrm>
            <a:off x="6137910" y="817880"/>
            <a:ext cx="1919605" cy="416242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录入人脸图像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08710"/>
            <a:ext cx="32372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首次登录需要进行人脸识别录入，再次获取验证码，与第一次验证码时间间隔为1分钟。</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089015" y="822960"/>
            <a:ext cx="1910508" cy="414000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-提交人脸图像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43000"/>
            <a:ext cx="3320415"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进行人脸录入，根据要求操作即可，然后确认提交，如果不满意可重新录入。</a:t>
            </a:r>
            <a:endParaRPr lang="zh-CN" sz="160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5925820" y="824230"/>
            <a:ext cx="1909268" cy="414000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891540" y="1078230"/>
            <a:ext cx="1927860" cy="3784600"/>
          </a:xfrm>
          <a:prstGeom prst="rect">
            <a:avLst/>
          </a:prstGeom>
          <a:noFill/>
          <a:ln w="9525">
            <a:noFill/>
          </a:ln>
        </p:spPr>
        <p:txBody>
          <a:bodyPr wrap="square">
            <a:spAutoFit/>
          </a:bodyPr>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可点击基础和串讲听课，阶段测验可做题，综合测评考前听从老师安排。</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辅助功能：</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查看教材大纲、讲义下载、练习中心、可查看知识点记录。</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849745" y="1064260"/>
            <a:ext cx="1775460" cy="385000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845685" y="1064260"/>
            <a:ext cx="1776095" cy="3851275"/>
          </a:xfrm>
          <a:prstGeom prst="rect">
            <a:avLst/>
          </a:prstGeom>
          <a:ln>
            <a:solidFill>
              <a:srgbClr val="0B0C0B"/>
            </a:solidFill>
          </a:ln>
        </p:spPr>
      </p:pic>
      <p:pic>
        <p:nvPicPr>
          <p:cNvPr id="9" name="图片 8"/>
          <p:cNvPicPr>
            <a:picLocks noChangeAspect="1"/>
          </p:cNvPicPr>
          <p:nvPr/>
        </p:nvPicPr>
        <p:blipFill>
          <a:blip r:embed="rId3"/>
          <a:stretch>
            <a:fillRect/>
          </a:stretch>
        </p:blipFill>
        <p:spPr>
          <a:xfrm>
            <a:off x="2877185" y="1064260"/>
            <a:ext cx="1775460" cy="385064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-学习步骤-知识点测验</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822960"/>
            <a:ext cx="7567295"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考核内容：可点击基础和串讲听课，在听课过程中会弹出知识点，做对即可得分。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注意：</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如有做错或漏做知识点，在基础和串讲时长达到要求后，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可在网络助学成绩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知识点测试</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处进行补做。</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059180" y="1628140"/>
            <a:ext cx="3999865" cy="220599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2014220" y="2807335"/>
            <a:ext cx="4786630" cy="2237105"/>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6885940" y="1214755"/>
            <a:ext cx="1774190" cy="382968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学习步骤-阶段测验</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考核内容：可点击阶段测验，进行阶段测验练习，无次数限制，取最高分计入成绩。</a:t>
            </a:r>
            <a:endParaRPr lang="zh-CN"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895975" y="1155065"/>
            <a:ext cx="1776730" cy="3851275"/>
          </a:xfrm>
          <a:prstGeom prst="rect">
            <a:avLst/>
          </a:prstGeom>
          <a:ln>
            <a:solidFill>
              <a:srgbClr val="0B0C0B"/>
            </a:solidFill>
          </a:ln>
        </p:spPr>
      </p:pic>
      <p:pic>
        <p:nvPicPr>
          <p:cNvPr id="4" name="图片 3"/>
          <p:cNvPicPr>
            <a:picLocks noChangeAspect="1"/>
          </p:cNvPicPr>
          <p:nvPr/>
        </p:nvPicPr>
        <p:blipFill>
          <a:blip r:embed="rId2"/>
          <a:stretch>
            <a:fillRect/>
          </a:stretch>
        </p:blipFill>
        <p:spPr>
          <a:xfrm>
            <a:off x="3388995" y="1160145"/>
            <a:ext cx="1770380" cy="3846830"/>
          </a:xfrm>
          <a:prstGeom prst="rect">
            <a:avLst/>
          </a:prstGeom>
          <a:ln>
            <a:solidFill>
              <a:srgbClr val="0B0C0B"/>
            </a:solidFill>
          </a:ln>
        </p:spPr>
      </p:pic>
      <p:pic>
        <p:nvPicPr>
          <p:cNvPr id="9" name="图片 8"/>
          <p:cNvPicPr>
            <a:picLocks noChangeAspect="1"/>
          </p:cNvPicPr>
          <p:nvPr/>
        </p:nvPicPr>
        <p:blipFill>
          <a:blip r:embed="rId3"/>
          <a:stretch>
            <a:fillRect/>
          </a:stretch>
        </p:blipFill>
        <p:spPr>
          <a:xfrm>
            <a:off x="965200" y="1160145"/>
            <a:ext cx="1772920" cy="384619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移动端学习流程-教学</a:t>
            </a:r>
            <a:r>
              <a:rPr lang="zh-CN" altLang="en-US" sz="2100" dirty="0">
                <a:latin typeface="微软雅黑" panose="020B0503020204020204" pitchFamily="34" charset="-122"/>
                <a:ea typeface="微软雅黑" panose="020B0503020204020204" pitchFamily="34" charset="-122"/>
                <a:sym typeface="+mn-ea"/>
              </a:rPr>
              <a:t>辅助功能</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65200" y="894080"/>
            <a:ext cx="7675245" cy="337185"/>
          </a:xfrm>
          <a:prstGeom prst="rect">
            <a:avLst/>
          </a:prstGeom>
          <a:noFill/>
          <a:ln w="9525">
            <a:noFill/>
          </a:ln>
        </p:spPr>
        <p:txBody>
          <a:bodyPr wrap="square">
            <a:spAutoFit/>
          </a:bodyPr>
          <a:p>
            <a:r>
              <a:rPr lang="zh-CN" altLang="en-US" sz="1600">
                <a:latin typeface="微软雅黑" panose="020B0503020204020204" pitchFamily="34" charset="-122"/>
                <a:ea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rPr>
              <a:t>：</a:t>
            </a:r>
            <a:r>
              <a:rPr lang="zh-CN" sz="1600">
                <a:latin typeface="微软雅黑" panose="020B0503020204020204" pitchFamily="34" charset="-122"/>
                <a:ea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43305" y="1231265"/>
            <a:ext cx="1691640" cy="366649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2959735" y="1231265"/>
            <a:ext cx="1691005" cy="366712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4858385" y="1231265"/>
            <a:ext cx="1692275" cy="3668395"/>
          </a:xfrm>
          <a:prstGeom prst="rect">
            <a:avLst/>
          </a:prstGeom>
          <a:ln>
            <a:solidFill>
              <a:srgbClr val="0B0C0B"/>
            </a:solidFill>
          </a:ln>
        </p:spPr>
      </p:pic>
      <p:pic>
        <p:nvPicPr>
          <p:cNvPr id="5" name="图片 4"/>
          <p:cNvPicPr>
            <a:picLocks noChangeAspect="1"/>
          </p:cNvPicPr>
          <p:nvPr/>
        </p:nvPicPr>
        <p:blipFill>
          <a:blip r:embed="rId4"/>
          <a:stretch>
            <a:fillRect/>
          </a:stretch>
        </p:blipFill>
        <p:spPr>
          <a:xfrm>
            <a:off x="6753860" y="1231265"/>
            <a:ext cx="1691640" cy="3667760"/>
          </a:xfrm>
          <a:prstGeom prst="rect">
            <a:avLst/>
          </a:prstGeom>
          <a:ln>
            <a:solidFill>
              <a:srgbClr val="0B0C0B"/>
            </a:solidFill>
          </a:ln>
        </p:spPr>
      </p:pic>
    </p:spTree>
    <p:custDataLst>
      <p:tags r:id="rId5"/>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04</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1268730"/>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成绩查询</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432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 “成绩查询”，可以查看“过程性评价成绩明细”。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24025"/>
            <a:ext cx="4057650" cy="2427605"/>
          </a:xfrm>
          <a:prstGeom prst="rect">
            <a:avLst/>
          </a:prstGeom>
          <a:ln>
            <a:solidFill>
              <a:srgbClr val="0B0C0B"/>
            </a:solidFill>
          </a:ln>
        </p:spPr>
      </p:pic>
      <p:pic>
        <p:nvPicPr>
          <p:cNvPr id="4" name="图片 3"/>
          <p:cNvPicPr>
            <a:picLocks noChangeAspect="1"/>
          </p:cNvPicPr>
          <p:nvPr/>
        </p:nvPicPr>
        <p:blipFill>
          <a:blip r:embed="rId2"/>
          <a:stretch>
            <a:fillRect/>
          </a:stretch>
        </p:blipFill>
        <p:spPr>
          <a:xfrm>
            <a:off x="4255770" y="2491105"/>
            <a:ext cx="4404360" cy="2353310"/>
          </a:xfrm>
          <a:prstGeom prst="rect">
            <a:avLst/>
          </a:prstGeom>
          <a:ln>
            <a:solidFill>
              <a:srgbClr val="0B0C0B"/>
            </a:solidFill>
          </a:ln>
        </p:spPr>
      </p:pic>
    </p:spTree>
    <p:custDataLst>
      <p:tags r:id="rId3"/>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7"/>
          <p:cNvSpPr/>
          <p:nvPr/>
        </p:nvSpPr>
        <p:spPr>
          <a:xfrm>
            <a:off x="14262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01</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27650"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27651"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27652"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27653" name="文本框 10"/>
          <p:cNvSpPr/>
          <p:nvPr/>
        </p:nvSpPr>
        <p:spPr>
          <a:xfrm>
            <a:off x="18294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直接连接符 15"/>
          <p:cNvSpPr/>
          <p:nvPr/>
        </p:nvSpPr>
        <p:spPr>
          <a:xfrm>
            <a:off x="3053398" y="1831975"/>
            <a:ext cx="0" cy="1068388"/>
          </a:xfrm>
          <a:prstGeom prst="line">
            <a:avLst/>
          </a:prstGeom>
          <a:ln w="6350" cap="flat" cmpd="sng">
            <a:solidFill>
              <a:srgbClr val="3A3A3A"/>
            </a:solidFill>
            <a:prstDash val="solid"/>
            <a:round/>
            <a:headEnd type="none" w="med" len="med"/>
            <a:tailEnd type="none" w="med" len="med"/>
          </a:ln>
        </p:spPr>
      </p:sp>
      <p:sp>
        <p:nvSpPr>
          <p:cNvPr id="27655"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25606" name="矩形 12"/>
          <p:cNvSpPr/>
          <p:nvPr/>
        </p:nvSpPr>
        <p:spPr>
          <a:xfrm>
            <a:off x="4438650" y="2043430"/>
            <a:ext cx="3640455" cy="668655"/>
          </a:xfrm>
          <a:prstGeom prst="rect">
            <a:avLst/>
          </a:prstGeom>
          <a:noFill/>
          <a:ln w="9525">
            <a:noFill/>
          </a:ln>
        </p:spPr>
        <p:txBody>
          <a:bodyPr wrap="square" lIns="68580" tIns="34290" rIns="68580" bIns="34290" anchor="t">
            <a:spAutoFit/>
          </a:bodyPr>
          <a:p>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过程性评价政策</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mn-ea"/>
              </a:rPr>
              <a:t>移动端</a:t>
            </a:r>
            <a:endParaRPr lang="zh-CN" altLang="en-US" sz="2100" dirty="0">
              <a:solidFill>
                <a:schemeClr val="tx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点击考核内容，点击</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sz="1600">
                <a:latin typeface="微软雅黑" panose="020B0503020204020204" pitchFamily="34" charset="-122"/>
                <a:ea typeface="微软雅黑" panose="020B0503020204020204" pitchFamily="34" charset="-122"/>
                <a:cs typeface="微软雅黑" panose="020B0503020204020204" pitchFamily="34" charset="-122"/>
              </a:rPr>
              <a:t>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查看对应的各项助学成绩。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276600" y="1160145"/>
            <a:ext cx="1784350" cy="3892550"/>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5688330" y="1160145"/>
            <a:ext cx="1795780" cy="3893185"/>
          </a:xfrm>
          <a:prstGeom prst="rect">
            <a:avLst/>
          </a:prstGeom>
          <a:ln>
            <a:solidFill>
              <a:srgbClr val="0B0C0B"/>
            </a:solidFill>
          </a:ln>
        </p:spPr>
      </p:pic>
      <p:pic>
        <p:nvPicPr>
          <p:cNvPr id="9" name="图片 8"/>
          <p:cNvPicPr>
            <a:picLocks noChangeAspect="1"/>
          </p:cNvPicPr>
          <p:nvPr/>
        </p:nvPicPr>
        <p:blipFill>
          <a:blip r:embed="rId3"/>
          <a:stretch>
            <a:fillRect/>
          </a:stretch>
        </p:blipFill>
        <p:spPr>
          <a:xfrm>
            <a:off x="965200" y="1183640"/>
            <a:ext cx="1772920" cy="384619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073150"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05</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476375"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23995" y="2176780"/>
            <a:ext cx="462661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报名、学习时间节点</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633028"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报名、学习时间节点</a:t>
            </a:r>
            <a:endParaRPr lang="zh-CN" altLang="en-US" sz="21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88035" y="725170"/>
            <a:ext cx="7872095" cy="4030980"/>
          </a:xfrm>
          <a:prstGeom prst="rect">
            <a:avLst/>
          </a:prstGeom>
          <a:noFill/>
        </p:spPr>
        <p:txBody>
          <a:bodyPr wrap="square" rtlCol="0" anchor="t">
            <a:spAutoFit/>
          </a:bodyPr>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报名起止时间：202</a:t>
            </a:r>
            <a:r>
              <a:rPr lang="en-US" altLang="zh-CN" sz="1600" dirty="0" smtClean="0">
                <a:latin typeface="微软雅黑" panose="020B0503020204020204" pitchFamily="34" charset="-122"/>
                <a:ea typeface="微软雅黑" panose="020B0503020204020204" pitchFamily="34" charset="-122"/>
                <a:sym typeface="+mn-ea"/>
              </a:rPr>
              <a:t>5</a:t>
            </a:r>
            <a:r>
              <a:rPr lang="zh-CN" altLang="en-US" sz="1600" dirty="0" smtClean="0">
                <a:latin typeface="微软雅黑" panose="020B0503020204020204" pitchFamily="34" charset="-122"/>
                <a:ea typeface="微软雅黑" panose="020B0503020204020204" pitchFamily="34" charset="-122"/>
                <a:sym typeface="+mn-ea"/>
              </a:rPr>
              <a:t>年</a:t>
            </a:r>
            <a:r>
              <a:rPr lang="en-US" altLang="zh-CN" sz="1600" dirty="0" smtClean="0">
                <a:latin typeface="微软雅黑" panose="020B0503020204020204" pitchFamily="34" charset="-122"/>
                <a:ea typeface="微软雅黑" panose="020B0503020204020204" pitchFamily="34" charset="-122"/>
                <a:sym typeface="+mn-ea"/>
              </a:rPr>
              <a:t>9</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3</a:t>
            </a:r>
            <a:r>
              <a:rPr lang="zh-CN" altLang="en-US" sz="1600" dirty="0" smtClean="0">
                <a:latin typeface="微软雅黑" panose="020B0503020204020204" pitchFamily="34" charset="-122"/>
                <a:ea typeface="微软雅黑" panose="020B0503020204020204" pitchFamily="34" charset="-122"/>
                <a:sym typeface="+mn-ea"/>
              </a:rPr>
              <a:t>日--</a:t>
            </a:r>
            <a:r>
              <a:rPr lang="en-US" altLang="zh-CN" sz="1600" dirty="0" smtClean="0">
                <a:latin typeface="微软雅黑" panose="020B0503020204020204" pitchFamily="34" charset="-122"/>
                <a:ea typeface="微软雅黑" panose="020B0503020204020204" pitchFamily="34" charset="-122"/>
                <a:sym typeface="+mn-ea"/>
              </a:rPr>
              <a:t>9</a:t>
            </a:r>
            <a:r>
              <a:rPr lang="zh-CN" altLang="en-US" sz="1600" dirty="0" smtClean="0">
                <a:latin typeface="微软雅黑" panose="020B0503020204020204" pitchFamily="34" charset="-122"/>
                <a:ea typeface="微软雅黑" panose="020B0503020204020204" pitchFamily="34" charset="-122"/>
                <a:sym typeface="+mn-ea"/>
              </a:rPr>
              <a:t>月</a:t>
            </a:r>
            <a:r>
              <a:rPr lang="en-US" sz="1600" dirty="0" smtClean="0">
                <a:latin typeface="微软雅黑" panose="020B0503020204020204" pitchFamily="34" charset="-122"/>
                <a:ea typeface="微软雅黑" panose="020B0503020204020204" pitchFamily="34" charset="-122"/>
                <a:sym typeface="+mn-ea"/>
              </a:rPr>
              <a:t>22</a:t>
            </a:r>
            <a:r>
              <a:rPr lang="zh-CN" altLang="en-US" sz="1600" dirty="0" smtClean="0">
                <a:latin typeface="微软雅黑" panose="020B0503020204020204" pitchFamily="34" charset="-122"/>
                <a:ea typeface="微软雅黑" panose="020B0503020204020204" pitchFamily="34" charset="-122"/>
                <a:sym typeface="+mn-ea"/>
              </a:rPr>
              <a:t>日</a:t>
            </a:r>
            <a:r>
              <a:rPr lang="zh-CN" altLang="en-US" sz="1600" dirty="0" smtClean="0">
                <a:latin typeface="微软雅黑" panose="020B0503020204020204" pitchFamily="34" charset="-122"/>
                <a:ea typeface="微软雅黑" panose="020B0503020204020204" pitchFamily="34" charset="-122"/>
                <a:sym typeface="+mn-ea"/>
              </a:rPr>
              <a:t>18:00</a:t>
            </a:r>
            <a:endParaRPr lang="zh-CN" altLang="en-US"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学习截止时间：</a:t>
            </a:r>
            <a:r>
              <a:rPr sz="1600" dirty="0" smtClean="0">
                <a:latin typeface="微软雅黑" panose="020B0503020204020204" pitchFamily="34" charset="-122"/>
                <a:ea typeface="微软雅黑" panose="020B0503020204020204" pitchFamily="34" charset="-122"/>
                <a:sym typeface="+mn-ea"/>
              </a:rPr>
              <a:t>所选考期对应的笔试考试结束当日24点</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综合测评：笔试前两周统一开放，具体以实际通知为准</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网络助学成绩有效期：</a:t>
            </a:r>
            <a:r>
              <a:rPr sz="1600" dirty="0" smtClean="0">
                <a:latin typeface="微软雅黑" panose="020B0503020204020204" pitchFamily="34" charset="-122"/>
                <a:ea typeface="微软雅黑" panose="020B0503020204020204" pitchFamily="34" charset="-122"/>
                <a:sym typeface="+mn-ea"/>
              </a:rPr>
              <a:t>连续2个考期 (含报名当期) ，具体以报名公告及政策为准</a:t>
            </a:r>
            <a:br>
              <a:rPr sz="1600" dirty="0" smtClean="0">
                <a:latin typeface="微软雅黑" panose="020B0503020204020204" pitchFamily="34" charset="-122"/>
                <a:ea typeface="微软雅黑" panose="020B0503020204020204" pitchFamily="34" charset="-122"/>
                <a:sym typeface="+mn-ea"/>
              </a:rPr>
            </a:br>
            <a:r>
              <a:rPr lang="zh-CN" altLang="en-US" sz="1600" u="sng" dirty="0" smtClean="0">
                <a:latin typeface="微软雅黑" panose="020B0503020204020204" pitchFamily="34" charset="-122"/>
                <a:ea typeface="微软雅黑" panose="020B0503020204020204" pitchFamily="34" charset="-122"/>
                <a:sym typeface="+mn-ea"/>
              </a:rPr>
              <a:t>若报名当期统考成绩通过，有效期立即失效，第二考期不可使用。</a:t>
            </a:r>
            <a:endParaRPr lang="zh-CN" altLang="en-US"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网络助学报名咨询及学习过程中的技术支持：</a:t>
            </a:r>
            <a:endParaRPr lang="zh-CN" altLang="en-US" sz="1600" dirty="0" smtClean="0">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a:t>
            </a:r>
            <a:r>
              <a:rPr sz="1600" b="1" dirty="0" smtClean="0">
                <a:solidFill>
                  <a:srgbClr val="C00000"/>
                </a:solidFill>
                <a:latin typeface="微软雅黑" panose="020B0503020204020204" pitchFamily="34" charset="-122"/>
                <a:ea typeface="微软雅黑" panose="020B0503020204020204" pitchFamily="34" charset="-122"/>
              </a:rPr>
              <a:t>固话：0591-86088777；微信咨询（只限添加微信）：</a:t>
            </a:r>
            <a:r>
              <a:rPr lang="en-US" altLang="zh-CN" sz="1600" b="1" dirty="0" smtClean="0">
                <a:solidFill>
                  <a:srgbClr val="C00000"/>
                </a:solidFill>
                <a:latin typeface="微软雅黑" panose="020B0503020204020204" pitchFamily="34" charset="-122"/>
                <a:ea typeface="微软雅黑" panose="020B0503020204020204" pitchFamily="34" charset="-122"/>
              </a:rPr>
              <a:t>15880161528</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24</a:t>
            </a:r>
            <a:r>
              <a:rPr lang="zh-CN" altLang="en-US" sz="1600" b="1" dirty="0" smtClean="0">
                <a:solidFill>
                  <a:srgbClr val="C00000"/>
                </a:solidFill>
                <a:latin typeface="微软雅黑" panose="020B0503020204020204" pitchFamily="34" charset="-122"/>
                <a:ea typeface="微软雅黑" panose="020B0503020204020204" pitchFamily="34" charset="-122"/>
              </a:rPr>
              <a:t>小时客户服务电话：</a:t>
            </a:r>
            <a:r>
              <a:rPr lang="en-US" altLang="zh-CN" sz="1600" b="1" dirty="0" smtClean="0">
                <a:solidFill>
                  <a:srgbClr val="C00000"/>
                </a:solidFill>
                <a:latin typeface="微软雅黑" panose="020B0503020204020204" pitchFamily="34" charset="-122"/>
                <a:ea typeface="微软雅黑" panose="020B0503020204020204" pitchFamily="34" charset="-122"/>
              </a:rPr>
              <a:t>4008135555</a:t>
            </a:r>
            <a:endParaRPr lang="zh-CN" altLang="en-US" sz="16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964565" y="861060"/>
            <a:ext cx="616712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什么是网络助学过程性评价</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2" name="文本框 30"/>
          <p:cNvSpPr>
            <a:spLocks noChangeArrowheads="1"/>
          </p:cNvSpPr>
          <p:nvPr/>
        </p:nvSpPr>
        <p:spPr bwMode="auto">
          <a:xfrm>
            <a:off x="788035" y="1214755"/>
            <a:ext cx="787273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根据全国高等教育自学考试指导委员会《高等教育自学考试网络助学综合评价标准体系》（试行）（考委办[2013]9号）和《福建省教育考试院关于做好高等教育自学考试网络助学课程过程性评价数据报送工作的通知》（闽考院自[2019]10号）等文件精神，我校已建设并开通高等教育自学考试网络助学平台（简称“网络助学平台”）。“网络助学平台”向我校考生提供优质网络教育资源、开展过程性评价及网络助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参加高等教育自学考试网络助学过程性评价的考生，在学习结束后，可取得过程性评价成绩。过程性评价成绩以30%的比例计入考试科目总成绩。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eaLnBrk="1" hangingPunct="1">
              <a:lnSpc>
                <a:spcPct val="150000"/>
              </a:lnSpc>
              <a:spcBef>
                <a:spcPct val="0"/>
              </a:spcBef>
              <a:buFont typeface="Arial" panose="020B0604020202020204" pitchFamily="34" charset="0"/>
              <a:buNone/>
            </a:pP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课程最终成绩=过程性评价成绩×30% + 国家统考笔试成绩×70%。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举例：某考生报考大学语文课程，统考成绩为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分，参加过程性评价后，获得网络助学成绩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分，折算后：</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*30%+58*70%=68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703" name="组合 20"/>
          <p:cNvGrpSpPr/>
          <p:nvPr/>
        </p:nvGrpSpPr>
        <p:grpSpPr>
          <a:xfrm>
            <a:off x="374650" y="336550"/>
            <a:ext cx="412750" cy="377825"/>
            <a:chOff x="0" y="0"/>
            <a:chExt cx="791878" cy="726342"/>
          </a:xfrm>
        </p:grpSpPr>
        <p:sp>
          <p:nvSpPr>
            <p:cNvPr id="29704"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9705"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706"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9708" name="文本框 16"/>
          <p:cNvSpPr/>
          <p:nvPr/>
        </p:nvSpPr>
        <p:spPr>
          <a:xfrm>
            <a:off x="911225" y="279400"/>
            <a:ext cx="21990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p:txBody>
      </p:sp>
      <p:sp>
        <p:nvSpPr>
          <p:cNvPr id="1048612" name="文本框 10"/>
          <p:cNvSpPr txBox="1"/>
          <p:nvPr/>
        </p:nvSpPr>
        <p:spPr>
          <a:xfrm>
            <a:off x="965200" y="872490"/>
            <a:ext cx="5455920" cy="398780"/>
          </a:xfrm>
          <a:prstGeom prst="rect">
            <a:avLst/>
          </a:prstGeom>
          <a:noFill/>
        </p:spPr>
        <p:txBody>
          <a:bodyPr wrap="square" rtlCol="0">
            <a:spAutoFit/>
          </a:bodyPr>
          <a:p>
            <a:pPr>
              <a:buFont typeface="Wingdings" panose="05000000000000000000" charset="0"/>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网络助学过程性评价需要完成哪些学习内容？</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13" name="文本框 6"/>
          <p:cNvSpPr txBox="1"/>
          <p:nvPr/>
        </p:nvSpPr>
        <p:spPr>
          <a:xfrm>
            <a:off x="788035" y="1296670"/>
            <a:ext cx="7871460" cy="1198880"/>
          </a:xfrm>
          <a:prstGeom prst="rect">
            <a:avLst/>
          </a:prstGeom>
          <a:noFill/>
        </p:spPr>
        <p:txBody>
          <a:bodyPr wrap="square" rtlCol="0" anchor="t">
            <a:spAutoFit/>
          </a:bodyPr>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过程性考核由网上课程学习、阶段测验、综合测评三部分组成，各部分所占分值比例为：课程学习占30%，阶段测验占30%，综合测评占40%。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具体评分标准如下图所示：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835" y="2587625"/>
            <a:ext cx="7694295" cy="222821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7"/>
          <p:cNvSpPr/>
          <p:nvPr/>
        </p:nvSpPr>
        <p:spPr>
          <a:xfrm>
            <a:off x="12103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02</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0722"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0723"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0724"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0725" name="文本框 10"/>
          <p:cNvSpPr/>
          <p:nvPr/>
        </p:nvSpPr>
        <p:spPr>
          <a:xfrm>
            <a:off x="16135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816543" y="1799590"/>
            <a:ext cx="0" cy="1068388"/>
          </a:xfrm>
          <a:prstGeom prst="line">
            <a:avLst/>
          </a:prstGeom>
          <a:ln w="6350" cap="flat" cmpd="sng">
            <a:solidFill>
              <a:srgbClr val="3A3A3A"/>
            </a:solidFill>
            <a:prstDash val="solid"/>
            <a:round/>
            <a:headEnd type="none" w="med" len="med"/>
            <a:tailEnd type="none" w="med" len="med"/>
          </a:ln>
        </p:spPr>
      </p:sp>
      <p:sp>
        <p:nvSpPr>
          <p:cNvPr id="30727"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0729" name="矩形 12"/>
          <p:cNvSpPr/>
          <p:nvPr/>
        </p:nvSpPr>
        <p:spPr>
          <a:xfrm>
            <a:off x="4027170" y="1997075"/>
            <a:ext cx="439293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电脑端学习流程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 name="文本框 1"/>
          <p:cNvSpPr txBox="1"/>
          <p:nvPr/>
        </p:nvSpPr>
        <p:spPr>
          <a:xfrm>
            <a:off x="965200" y="732790"/>
            <a:ext cx="7694930" cy="1050925"/>
          </a:xfrm>
          <a:prstGeom prst="rect">
            <a:avLst/>
          </a:prstGeom>
          <a:noFill/>
        </p:spPr>
        <p:txBody>
          <a:bodyPr wrap="square" rtlCol="0" anchor="t">
            <a:spAutoFit/>
          </a:bodyPr>
          <a:p>
            <a:pPr>
              <a:lnSpc>
                <a:spcPct val="130000"/>
              </a:lnSpc>
            </a:pPr>
            <a:r>
              <a:rPr lang="zh-CN" altLang="en-US" sz="1600">
                <a:latin typeface="微软雅黑" panose="020B0503020204020204" pitchFamily="34" charset="-122"/>
                <a:ea typeface="微软雅黑" panose="020B0503020204020204" pitchFamily="34" charset="-122"/>
              </a:rPr>
              <a:t>登录地址：http://hqdx.zikao365.com</a:t>
            </a:r>
            <a:endParaRPr lang="zh-CN" altLang="en-US" sz="1600">
              <a:latin typeface="微软雅黑" panose="020B0503020204020204" pitchFamily="34" charset="-122"/>
              <a:ea typeface="微软雅黑" panose="020B0503020204020204" pitchFamily="34" charset="-122"/>
            </a:endParaRPr>
          </a:p>
          <a:p>
            <a:pPr>
              <a:lnSpc>
                <a:spcPct val="13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登录账号：可直接用准考证号或身份证号登录</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sz="1600">
                <a:latin typeface="微软雅黑" panose="020B0503020204020204" pitchFamily="34" charset="-122"/>
                <a:ea typeface="微软雅黑" panose="020B0503020204020204" pitchFamily="34" charset="-122"/>
                <a:cs typeface="微软雅黑" panose="020B0503020204020204" pitchFamily="34" charset="-122"/>
                <a:sym typeface="+mn-ea"/>
              </a:rPr>
              <a:t>初始密码请与助学单位或老师联系，考生可在登录后自行修改密码。</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965200" y="1784350"/>
            <a:ext cx="7299960" cy="3013710"/>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9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登录-完善资料</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4" name="文本框 3"/>
          <p:cNvSpPr txBox="1"/>
          <p:nvPr/>
        </p:nvSpPr>
        <p:spPr>
          <a:xfrm>
            <a:off x="965200" y="758190"/>
            <a:ext cx="5574030" cy="337185"/>
          </a:xfrm>
          <a:prstGeom prst="rect">
            <a:avLst/>
          </a:prstGeom>
          <a:noFill/>
        </p:spPr>
        <p:txBody>
          <a:bodyPr wrap="square" rtlCol="0" anchor="t">
            <a:spAutoFit/>
          </a:bodyPr>
          <a:p>
            <a:r>
              <a:rPr lang="zh-CN" sz="1600">
                <a:latin typeface="微软雅黑" panose="020B0503020204020204" pitchFamily="34" charset="-122"/>
                <a:ea typeface="微软雅黑" panose="020B0503020204020204" pitchFamily="34" charset="-122"/>
              </a:rPr>
              <a:t>登录后，请核实本人信息并</a:t>
            </a:r>
            <a:r>
              <a:rPr sz="1600">
                <a:latin typeface="微软雅黑" panose="020B0503020204020204" pitchFamily="34" charset="-122"/>
                <a:ea typeface="微软雅黑" panose="020B0503020204020204" pitchFamily="34" charset="-122"/>
              </a:rPr>
              <a:t>进入完善信息页面完善个人信息。</a:t>
            </a:r>
            <a:endParaRPr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214120"/>
            <a:ext cx="6737985" cy="303593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6529070"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登录之后，点击右上角“个人中心”，进入学生首页，开始学习。</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11111"/>
          <p:cNvPicPr>
            <a:picLocks noChangeAspect="1"/>
          </p:cNvPicPr>
          <p:nvPr/>
        </p:nvPicPr>
        <p:blipFill>
          <a:blip r:embed="rId1"/>
          <a:stretch>
            <a:fillRect/>
          </a:stretch>
        </p:blipFill>
        <p:spPr>
          <a:xfrm>
            <a:off x="965200" y="1305560"/>
            <a:ext cx="5093335" cy="2352040"/>
          </a:xfrm>
          <a:prstGeom prst="rect">
            <a:avLst/>
          </a:prstGeom>
          <a:ln>
            <a:solidFill>
              <a:schemeClr val="tx1"/>
            </a:solidFill>
          </a:ln>
        </p:spPr>
      </p:pic>
      <p:pic>
        <p:nvPicPr>
          <p:cNvPr id="4" name="图片 3"/>
          <p:cNvPicPr>
            <a:picLocks noChangeAspect="1"/>
          </p:cNvPicPr>
          <p:nvPr/>
        </p:nvPicPr>
        <p:blipFill>
          <a:blip r:embed="rId2"/>
          <a:stretch>
            <a:fillRect/>
          </a:stretch>
        </p:blipFill>
        <p:spPr>
          <a:xfrm>
            <a:off x="4223385" y="2722880"/>
            <a:ext cx="4436745" cy="2118995"/>
          </a:xfrm>
          <a:prstGeom prst="rect">
            <a:avLst/>
          </a:prstGeom>
          <a:ln>
            <a:solidFill>
              <a:srgbClr val="0B0C0B"/>
            </a:solidFill>
          </a:ln>
        </p:spPr>
      </p:pic>
    </p:spTree>
    <p:custDataLst>
      <p:tags r:id="rId3"/>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SMARTLAYOUT_COMPRESS_INFO" val="{&#10;    &quot;id&quot;: &quot;2020-06-29T16:04:47&quot;,&#10;    &quot;max&quot;: 0,&#10;    &quot;parentMax&quot;: {&#10;        &quot;max&quot;: 15.919370078740156&#10;    },&#10;    &quot;topChanged&quot;: 0&#10;}&#1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Lst>
</file>

<file path=ppt/tags/tag102.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00,&quot;width&quot;:255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2407.1923127078144,&quot;width&quot;:2552.7109791973253}"/>
  <p:tag name="KSO_WM_UNIT_PLACING_PICTURE_USER_RELATIVERECTANGLE_SMARTMENU" val="{&quot;bottom&quot;:0,&quot;left&quot;:0,&quot;right&quot;:0,&quot;top&quot;:0}"/>
</p:tagLst>
</file>

<file path=ppt/tags/tag103.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32.4992125984249,&quot;width&quot;:2107.5007874015746}"/>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1229.9164519406227,&quot;width&quot;:1203.4636884903923}"/>
  <p:tag name="KSO_WM_UNIT_PLACING_PICTURE_USER_RELATIVERECTANGLE_SMARTMENU" val="{&quot;bottom&quot;:0,&quot;left&quot;:0,&quot;right&quot;:0,&quot;top&quot;:0}"/>
</p:tagLst>
</file>

<file path=ppt/tags/tag104.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3470,&quot;width&quot;:372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3787.1087646484375,&quot;width&quot;:3721.7573012410185}"/>
  <p:tag name="KSO_WM_UNIT_PLACING_PICTURE_USER_RELATIVERECTANGLE_SMARTMENU" val="{&quot;bottom&quot;:0,&quot;left&quot;:0,&quot;right&quot;:0,&quot;top&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06.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Lst>
</file>

<file path=ppt/tags/tag107.xml><?xml version="1.0" encoding="utf-8"?>
<p:tagLst xmlns:p="http://schemas.openxmlformats.org/presentationml/2006/main">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TEMPLATE_CATEGORY" val="diagram"/>
  <p:tag name="KSO_WM_TEMPLATE_INDEX" val="20203404"/>
  <p:tag name="KSO_WM_SLIDE_LAYOUT" val="a_d_f_i"/>
  <p:tag name="KSO_WM_SLIDE_LAYOUT_CNT" val="1_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9T16:04:47&quot;,&quot;maxSize&quot;:{&quot;size1&quot;:33.399999999999999},&quot;minSize&quot;:{&quot;size1&quot;:33.399999999999999},&quot;normalSize&quot;:{&quot;size1&quot;:33.399999999999999},&quot;subLayout&quot;:[{&quot;backgroundInfo&quot;:[{&quot;bottom&quot;:0,&quot;bottomAbs&quot;:false,&quot;left&quot;:0,&quot;leftAbs&quot;:false,&quot;right&quot;:0,&quot;rightAbs&quot;:false,&quot;top&quot;:0,&quot;topAbs&quot;:false,&quot;type&quot;:&quot;leftRight&quot;}],&quot;horizontalAlign&quot;:1,&quot;id&quot;:&quot;2020-06-29T16:04:47&quot;,&quot;margin&quot;:{&quot;bottom&quot;:4.429999828338623,&quot;left&quot;:2.119999885559082,&quot;right&quot;:1.690000057220459,&quot;top&quot;:3.2699997425079346},&quot;type&quot;:0,&quot;verticalAlign&quot;:1},{&quot;id&quot;:&quot;2020-06-29T16:04:47&quot;,&quot;maxSize&quot;:{&quot;size1&quot;:82.799999999999997},&quot;minSize&quot;:{&quot;size1&quot;:55},&quot;normalSize&quot;:{&quot;size1&quot;:61.474846894138217},&quot;subLayout&quot;:[{&quot;id&quot;:&quot;2020-06-29T16:04:47&quot;,&quot;margin&quot;:{&quot;bottom&quot;:1.0499999523162842,&quot;left&quot;:2.0999999046325684,&quot;right&quot;:2.5,&quot;top&quot;:2.5},&quot;type&quot;:0},{&quot;id&quot;:&quot;2020-06-29T16:04:47&quot;,&quot;margin&quot;:{&quot;bottom&quot;:2.119999885559082,&quot;left&quot;:1.690000057220459,&quot;right&quot;:2.119999885559082,&quot;top&quot;:0.026000002399086952},&quot;type&quot;:0}],&quot;type&quot;:0}],&quot;type&quot;:0}"/>
  <p:tag name="KSO_WM_SLIDE_CAN_ADD_NAVIGATION" val="1"/>
  <p:tag name="KSO_WM_SLIDE_BACKGROUND" val="[&quot;general&quot;,&quot;frame&quot;,&quot;leftRight&quot;]"/>
  <p:tag name="KSO_WM_SLIDE_RATIO" val="1.777778"/>
  <p:tag name="KSO_WM_SPECIAL_SOURCE" val="bdnul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295_4*i*2"/>
  <p:tag name="KSO_WM_TEMPLATE_CATEGORY" val="custom"/>
  <p:tag name="KSO_WM_TEMPLATE_INDEX" val="20205295"/>
  <p:tag name="KSO_WM_UNIT_LAYERLEVEL" val="1"/>
  <p:tag name="KSO_WM_TAG_VERSION" val="1.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295_4*l_h_a*1_1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95_4*l_h_a*1_2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3.xml><?xml version="1.0" encoding="utf-8"?>
<p:tagLst xmlns:p="http://schemas.openxmlformats.org/presentationml/2006/main">
  <p:tag name="KSO_WM_UNIT_ISCONTENTSTITLE" val="1"/>
  <p:tag name="KSO_WM_UNIT_ISNUMDGMTITLE" val="0"/>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95_4*a*1"/>
  <p:tag name="KSO_WM_TEMPLATE_CATEGORY" val="custom"/>
  <p:tag name="KSO_WM_TEMPLATE_INDEX" val="20205295"/>
  <p:tag name="KSO_WM_UNIT_LAYERLEVEL" val="1"/>
  <p:tag name="KSO_WM_TAG_VERSION" val="1.0"/>
  <p:tag name="KSO_WM_BEAUTIFY_FLAG" val="#wm#"/>
  <p:tag name="KSO_WM_UNIT_TEXT_FILL_FORE_SCHEMECOLOR_INDEX" val="14"/>
  <p:tag name="KSO_WM_UNIT_TEXT_FILL_TYPE" val="1"/>
  <p:tag name="KSO_WM_UNIT_TEXT_SHADOW_SCHEMECOLOR_INDEX" val="13"/>
  <p:tag name="KSO_WM_UNIT_USESOURCEFORMAT_APPLY" val="1"/>
</p:tagLst>
</file>

<file path=ppt/tags/tag114.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95_4*b*1"/>
  <p:tag name="KSO_WM_TEMPLATE_CATEGORY" val="custom"/>
  <p:tag name="KSO_WM_TEMPLATE_INDEX" val="20205295"/>
  <p:tag name="KSO_WM_UNIT_LAYERLEVEL" val="1"/>
  <p:tag name="KSO_WM_TAG_VERSION" val="1.0"/>
  <p:tag name="KSO_WM_BEAUTIFY_FLAG" val="#wm#"/>
  <p:tag name="KSO_WM_UNIT_PRESET_TEXT" val="CONTENTS"/>
  <p:tag name="KSO_WM_UNIT_TEXT_FILL_FORE_SCHEMECOLOR_INDEX" val="14"/>
  <p:tag name="KSO_WM_UNIT_TEXT_FILL_TYPE" val="1"/>
  <p:tag name="KSO_WM_UNIT_TEXT_SHADOW_SCHEMECOLOR_INDEX" val="13"/>
  <p:tag name="KSO_WM_UNIT_USESOURCEFORMAT_APPLY" val="1"/>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5295_4*l_h_a*1_3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7.xml><?xml version="1.0" encoding="utf-8"?>
<p:tagLst xmlns:p="http://schemas.openxmlformats.org/presentationml/2006/main">
  <p:tag name="KSO_WM_SLIDE_ID" val="custom20205295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95"/>
  <p:tag name="KSO_WM_SLIDE_LAYOUT" val="a_b_l"/>
  <p:tag name="KSO_WM_SLIDE_LAYOUT_CNT" val="1_1_1"/>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SPECIAL_SOURCE" val="bdnull"/>
</p:tagLst>
</file>

<file path=ppt/tags/tag134.xml><?xml version="1.0" encoding="utf-8"?>
<p:tagLst xmlns:p="http://schemas.openxmlformats.org/presentationml/2006/main">
  <p:tag name="KSO_WM_SPECIAL_SOURCE" val="bdnull"/>
</p:tagLst>
</file>

<file path=ppt/tags/tag13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1.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3.xml><?xml version="1.0" encoding="utf-8"?>
<p:tagLst xmlns:p="http://schemas.openxmlformats.org/presentationml/2006/main">
  <p:tag name="KSO_WM_SPECIAL_SOURCE" val="bdnull"/>
</p:tagLst>
</file>

<file path=ppt/tags/tag14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KSO_WM_SPECIAL_SOURCE" val="bdnull"/>
</p:tagLst>
</file>

<file path=ppt/tags/tag148.xml><?xml version="1.0" encoding="utf-8"?>
<p:tagLst xmlns:p="http://schemas.openxmlformats.org/presentationml/2006/main">
  <p:tag name="commondata" val="eyJoZGlkIjoiYWExYzMxM2NlM2JhZDJmZDcxYTUwMjNkNWY3ZThkYzA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6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6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295"/>
  <p:tag name="KSO_WM_TEMPLATE_THUMBS_INDEX" val="1、4、7、8、9、12、15、16、17、19、20、21、22、24"/>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022518">
      <a:dk1>
        <a:sysClr val="windowText" lastClr="000000"/>
      </a:dk1>
      <a:lt1>
        <a:sysClr val="window" lastClr="FFFFFF"/>
      </a:lt1>
      <a:dk2>
        <a:srgbClr val="ECFBFD"/>
      </a:dk2>
      <a:lt2>
        <a:srgbClr val="FFFFFF"/>
      </a:lt2>
      <a:accent1>
        <a:srgbClr val="4DB0E1"/>
      </a:accent1>
      <a:accent2>
        <a:srgbClr val="51B8D6"/>
      </a:accent2>
      <a:accent3>
        <a:srgbClr val="54C0CB"/>
      </a:accent3>
      <a:accent4>
        <a:srgbClr val="58C9C1"/>
      </a:accent4>
      <a:accent5>
        <a:srgbClr val="5BD1B6"/>
      </a:accent5>
      <a:accent6>
        <a:srgbClr val="5FD9A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2484</Words>
  <Application>WPS 演示</Application>
  <PresentationFormat/>
  <Paragraphs>201</Paragraphs>
  <Slides>32</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32</vt:i4>
      </vt:variant>
    </vt:vector>
  </HeadingPairs>
  <TitlesOfParts>
    <vt:vector size="47" baseType="lpstr">
      <vt:lpstr>Arial</vt:lpstr>
      <vt:lpstr>宋体</vt:lpstr>
      <vt:lpstr>Wingdings</vt:lpstr>
      <vt:lpstr>等线</vt:lpstr>
      <vt:lpstr>等线 Light</vt:lpstr>
      <vt:lpstr>微软雅黑</vt:lpstr>
      <vt:lpstr>汉仪旗黑-85S</vt:lpstr>
      <vt:lpstr>黑体</vt:lpstr>
      <vt:lpstr>Arial Black</vt:lpstr>
      <vt:lpstr>Constantia</vt:lpstr>
      <vt:lpstr>HelveticaNeueLT Pro 67 MdCn</vt:lpstr>
      <vt:lpstr>Wingdings</vt:lpstr>
      <vt:lpstr>Arial Unicode MS</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正保自考365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王子</dc:creator>
  <cp:lastModifiedBy>易拉罐</cp:lastModifiedBy>
  <cp:revision>864</cp:revision>
  <dcterms:created xsi:type="dcterms:W3CDTF">2016-06-07T15:36:00Z</dcterms:created>
  <dcterms:modified xsi:type="dcterms:W3CDTF">2025-09-01T09:54:06Z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19D7E7A2DF6B4E34817D076F4278CFB4</vt:lpwstr>
  </property>
</Properties>
</file>