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803" r:id="rId4"/>
    <p:sldId id="723" r:id="rId6"/>
    <p:sldId id="660" r:id="rId7"/>
    <p:sldId id="724" r:id="rId8"/>
    <p:sldId id="711" r:id="rId9"/>
    <p:sldId id="712" r:id="rId10"/>
    <p:sldId id="663" r:id="rId11"/>
    <p:sldId id="792" r:id="rId12"/>
    <p:sldId id="713" r:id="rId13"/>
    <p:sldId id="714" r:id="rId14"/>
    <p:sldId id="715" r:id="rId15"/>
    <p:sldId id="716" r:id="rId16"/>
    <p:sldId id="666" r:id="rId17"/>
    <p:sldId id="717" r:id="rId18"/>
    <p:sldId id="807" r:id="rId19"/>
    <p:sldId id="808" r:id="rId20"/>
    <p:sldId id="809" r:id="rId21"/>
    <p:sldId id="802" r:id="rId22"/>
    <p:sldId id="810" r:id="rId23"/>
    <p:sldId id="778" r:id="rId24"/>
    <p:sldId id="824" r:id="rId25"/>
  </p:sldIdLst>
  <p:sldSz cx="9144000" cy="5143500" type="screen16x9"/>
  <p:notesSz cx="6858000" cy="9144000"/>
  <p:custDataLst>
    <p:tags r:id="rId30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作" lastIdx="0" clrIdx="1"/>
  <p:cmAuthor id="2" name="王子" initials="王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8C3"/>
    <a:srgbClr val="565656"/>
    <a:srgbClr val="F08200"/>
    <a:srgbClr val="FFFFFF"/>
    <a:srgbClr val="B4B1B3"/>
    <a:srgbClr val="0B0C0B"/>
    <a:srgbClr val="9B958D"/>
    <a:srgbClr val="54B6DA"/>
    <a:srgbClr val="DBE4F2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202" y="67"/>
      </p:cViewPr>
      <p:guideLst>
        <p:guide orient="horz" pos="2766"/>
        <p:guide orient="horz" pos="1041"/>
        <p:guide pos="572"/>
        <p:guide pos="56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0" Type="http://schemas.openxmlformats.org/officeDocument/2006/relationships/tags" Target="tags/tag134.xml"/><Relationship Id="rId3" Type="http://schemas.openxmlformats.org/officeDocument/2006/relationships/slideMaster" Target="slideMasters/slideMaster2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8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6482228-4760-4946-AC1E-F13E0F0B091E}" type="datetime1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48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8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8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2530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4578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image" Target="../media/image1.jpeg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image" Target="../media/image1.jpeg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893"/>
            <a:ext cx="7772400" cy="1101918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5160"/>
            <a:ext cx="6400800" cy="13146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9435" indent="0" algn="ctr">
              <a:buNone/>
              <a:defRPr/>
            </a:lvl5pPr>
            <a:lvl6pPr marL="2286635" indent="0" algn="ctr">
              <a:buNone/>
              <a:defRPr/>
            </a:lvl6pPr>
            <a:lvl7pPr marL="2743835" indent="0" algn="ctr">
              <a:buNone/>
              <a:defRPr/>
            </a:lvl7pPr>
            <a:lvl8pPr marL="3201035" indent="0" algn="ctr">
              <a:buNone/>
              <a:defRPr/>
            </a:lvl8pPr>
            <a:lvl9pPr marL="3658235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411"/>
            <a:ext cx="2057400" cy="438861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411"/>
            <a:ext cx="6019800" cy="438861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矩形 22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074421" y="1932098"/>
            <a:ext cx="4800599" cy="720038"/>
          </a:xfrm>
        </p:spPr>
        <p:txBody>
          <a:bodyPr lIns="90000" tIns="46800" rIns="90000" bIns="0" anchor="b" anchorCtr="0">
            <a:normAutofit/>
          </a:bodyPr>
          <a:lstStyle>
            <a:lvl1pPr algn="l">
              <a:defRPr sz="4050" b="0" spc="60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z="4050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062360" y="2709750"/>
            <a:ext cx="4812660" cy="586218"/>
          </a:xfrm>
        </p:spPr>
        <p:txBody>
          <a:bodyPr lIns="90000" tIns="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1062360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4" hasCustomPrompt="1"/>
          </p:nvPr>
        </p:nvSpPr>
        <p:spPr>
          <a:xfrm>
            <a:off x="2976659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714699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24350" y="2572068"/>
            <a:ext cx="4447751" cy="753431"/>
          </a:xfrm>
        </p:spPr>
        <p:txBody>
          <a:bodyPr lIns="90000" tIns="46800" rIns="90000" bIns="0" anchor="b" anchorCtr="0">
            <a:normAutofit/>
          </a:bodyPr>
          <a:lstStyle>
            <a:lvl1pPr>
              <a:defRPr sz="3600" b="0" u="none" strike="noStrike" kern="1200" cap="none" spc="300" normalizeH="0" baseline="0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924346" y="3384074"/>
            <a:ext cx="4447751" cy="808489"/>
          </a:xfrm>
        </p:spPr>
        <p:txBody>
          <a:bodyPr lIns="90000" tIns="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500" b="0" i="0" u="none" strike="noStrike" kern="1200" cap="none" spc="150" normalizeH="0" baseline="0" noProof="1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714699"/>
            <a:ext cx="3962432" cy="4041680"/>
          </a:xfrm>
        </p:spPr>
        <p:txBody>
          <a:bodyPr>
            <a:noAutofit/>
          </a:bodyPr>
          <a:lstStyle>
            <a:lvl1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组合 9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11" name="矩形 10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2" name="矩形 11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714699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055211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714699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055211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714699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714699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714693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714699"/>
            <a:ext cx="8139178" cy="4041680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图片 1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99374" y="1901835"/>
            <a:ext cx="3678289" cy="1036993"/>
          </a:xfrm>
        </p:spPr>
        <p:txBody>
          <a:bodyPr vert="horz" lIns="90000" tIns="46800" rIns="9000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0" i="0" u="none" strike="noStrike" kern="1200" cap="none" spc="600" normalizeH="0" baseline="0" noProof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>
                      <a:alpha val="17000"/>
                    </a:scheme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3" hasCustomPrompt="1"/>
          </p:nvPr>
        </p:nvSpPr>
        <p:spPr>
          <a:xfrm>
            <a:off x="999374" y="3120865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2838518" y="3121182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19075" y="228600"/>
            <a:ext cx="8705850" cy="46863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 rot="10800000">
            <a:off x="0" y="0"/>
            <a:ext cx="723900" cy="730250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 rot="10800000">
            <a:off x="8420100" y="4414838"/>
            <a:ext cx="723900" cy="728663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937218"/>
            <a:ext cx="7219800" cy="542700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960835" y="1623018"/>
            <a:ext cx="7219950" cy="2583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3617913" cy="514985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3" name="矩形 12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4" name="矩形 13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37400" y="578118"/>
            <a:ext cx="2970000" cy="661500"/>
          </a:xfrm>
        </p:spPr>
        <p:txBody>
          <a:bodyPr anchor="ctr">
            <a:normAutofit/>
          </a:bodyPr>
          <a:lstStyle>
            <a:lvl1pPr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40100" y="1323318"/>
            <a:ext cx="2967300" cy="3069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3825900" y="577771"/>
            <a:ext cx="4860000" cy="3815953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144000" cy="1998663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9000" y="586218"/>
            <a:ext cx="8232300" cy="469800"/>
          </a:xfrm>
        </p:spPr>
        <p:txBody>
          <a:bodyPr anchor="ctr">
            <a:normAutofit/>
          </a:bodyPr>
          <a:lstStyle>
            <a:lvl1pPr algn="ctr"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59000" y="1245018"/>
            <a:ext cx="8231981" cy="621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59581" y="2106318"/>
            <a:ext cx="8224200" cy="25731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组合 5"/>
          <p:cNvGrpSpPr/>
          <p:nvPr userDrawn="1"/>
        </p:nvGrpSpPr>
        <p:grpSpPr>
          <a:xfrm>
            <a:off x="3175" y="-20637"/>
            <a:ext cx="588963" cy="598487"/>
            <a:chOff x="3351" y="-27189"/>
            <a:chExt cx="787018" cy="797589"/>
          </a:xfrm>
        </p:grpSpPr>
        <p:sp>
          <p:nvSpPr>
            <p:cNvPr id="10" name="矩形 9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3351" y="-27189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200121" y="176053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3771900"/>
            <a:ext cx="9144000" cy="13716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3600" y="502518"/>
            <a:ext cx="8232300" cy="423900"/>
          </a:xfrm>
        </p:spPr>
        <p:txBody>
          <a:bodyPr anchor="ctr">
            <a:normAutofit/>
          </a:bodyPr>
          <a:lstStyle>
            <a:lvl1pPr algn="ctr">
              <a:defRPr sz="2400"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53628" y="1261218"/>
            <a:ext cx="8243100" cy="2408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>
          <a:xfrm>
            <a:off x="445500" y="3885618"/>
            <a:ext cx="8251200" cy="7587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组合 5"/>
          <p:cNvGrpSpPr/>
          <p:nvPr userDrawn="1"/>
        </p:nvGrpSpPr>
        <p:grpSpPr>
          <a:xfrm>
            <a:off x="8483600" y="4402138"/>
            <a:ext cx="588963" cy="598487"/>
            <a:chOff x="11310600" y="5869044"/>
            <a:chExt cx="787018" cy="797589"/>
          </a:xfrm>
        </p:grpSpPr>
        <p:sp>
          <p:nvSpPr>
            <p:cNvPr id="12" name="矩形 11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11310600" y="5869044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11507370" y="6072286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9144000" cy="6858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4700" y="178518"/>
            <a:ext cx="8278200" cy="331473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34700" y="1247718"/>
            <a:ext cx="40068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681800" y="1247718"/>
            <a:ext cx="40257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</p:nvPr>
        </p:nvSpPr>
        <p:spPr>
          <a:xfrm>
            <a:off x="429300" y="3612918"/>
            <a:ext cx="40068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4689900" y="3610218"/>
            <a:ext cx="40257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719138"/>
            <a:ext cx="9144000" cy="3705225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grpSp>
        <p:nvGrpSpPr>
          <p:cNvPr id="19460" name="组合 11"/>
          <p:cNvGrpSpPr/>
          <p:nvPr userDrawn="1"/>
        </p:nvGrpSpPr>
        <p:grpSpPr>
          <a:xfrm>
            <a:off x="7786688" y="3794125"/>
            <a:ext cx="1227137" cy="1262063"/>
            <a:chOff x="10556112" y="5175228"/>
            <a:chExt cx="1635888" cy="1682772"/>
          </a:xfrm>
        </p:grpSpPr>
        <p:sp>
          <p:nvSpPr>
            <p:cNvPr id="13" name="矩形 12"/>
            <p:cNvSpPr/>
            <p:nvPr>
              <p:custDataLst>
                <p:tags r:id="rId3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grpSp>
        <p:nvGrpSpPr>
          <p:cNvPr id="19463" name="组合 7"/>
          <p:cNvGrpSpPr/>
          <p:nvPr userDrawn="1"/>
        </p:nvGrpSpPr>
        <p:grpSpPr>
          <a:xfrm rot="10800000">
            <a:off x="0" y="0"/>
            <a:ext cx="1227138" cy="1262063"/>
            <a:chOff x="10556112" y="5175228"/>
            <a:chExt cx="1635888" cy="1682772"/>
          </a:xfrm>
        </p:grpSpPr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142100" y="1004718"/>
            <a:ext cx="6858000" cy="1790100"/>
          </a:xfrm>
        </p:spPr>
        <p:txBody>
          <a:bodyPr anchor="b">
            <a:normAutofit/>
          </a:bodyPr>
          <a:lstStyle>
            <a:lvl1pPr algn="ctr">
              <a:defRPr sz="45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141810" y="2897418"/>
            <a:ext cx="6858000" cy="1242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753"/>
            <a:ext cx="7772400" cy="1022529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19"/>
            <a:ext cx="7772400" cy="11257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9435" indent="0">
              <a:buNone/>
              <a:defRPr sz="1400"/>
            </a:lvl5pPr>
            <a:lvl6pPr marL="2286635" indent="0">
              <a:buNone/>
              <a:defRPr sz="1400"/>
            </a:lvl6pPr>
            <a:lvl7pPr marL="2743835" indent="0">
              <a:buNone/>
              <a:defRPr sz="1400"/>
            </a:lvl7pPr>
            <a:lvl8pPr marL="3201035" indent="0">
              <a:buNone/>
              <a:defRPr sz="1400"/>
            </a:lvl8pPr>
            <a:lvl9pPr marL="3658235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139"/>
            <a:ext cx="4040188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2235"/>
            <a:ext cx="4040188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1139"/>
            <a:ext cx="4041775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2235"/>
            <a:ext cx="4041775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824"/>
            <a:ext cx="3008313" cy="87168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24"/>
            <a:ext cx="5111750" cy="439020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513"/>
            <a:ext cx="3008313" cy="3518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1080"/>
            <a:ext cx="5486400" cy="42552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456"/>
            <a:ext cx="5486400" cy="30866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9435" indent="0">
              <a:buNone/>
              <a:defRPr sz="2000"/>
            </a:lvl5pPr>
            <a:lvl6pPr marL="2286635" indent="0">
              <a:buNone/>
              <a:defRPr sz="2000"/>
            </a:lvl6pPr>
            <a:lvl7pPr marL="2743835" indent="0">
              <a:buNone/>
              <a:defRPr sz="2000"/>
            </a:lvl7pPr>
            <a:lvl8pPr marL="3201035" indent="0">
              <a:buNone/>
              <a:defRPr sz="2000"/>
            </a:lvl8pPr>
            <a:lvl9pPr marL="3658235" indent="0">
              <a:buNone/>
              <a:defRPr sz="20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等线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604"/>
            <a:ext cx="5486400" cy="6033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99.xml"/><Relationship Id="rId23" Type="http://schemas.openxmlformats.org/officeDocument/2006/relationships/tags" Target="../tags/tag98.xml"/><Relationship Id="rId22" Type="http://schemas.openxmlformats.org/officeDocument/2006/relationships/tags" Target="../tags/tag97.xml"/><Relationship Id="rId21" Type="http://schemas.openxmlformats.org/officeDocument/2006/relationships/tags" Target="../tags/tag96.xml"/><Relationship Id="rId20" Type="http://schemas.openxmlformats.org/officeDocument/2006/relationships/tags" Target="../tags/tag95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94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矩形 6"/>
          <p:cNvSpPr>
            <a:spLocks noChangeArrowheads="1"/>
          </p:cNvSpPr>
          <p:nvPr/>
        </p:nvSpPr>
        <p:spPr bwMode="auto">
          <a:xfrm>
            <a:off x="0" y="0"/>
            <a:ext cx="9144000" cy="5145088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等线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  <a:sym typeface="等线 Light" panose="02010600030101010101" pitchFamily="2" charset="-122"/>
        </a:defRPr>
      </a:lvl1pPr>
      <a:lvl2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2pPr>
      <a:lvl3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3pPr>
      <a:lvl4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4pPr>
      <a:lvl5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5pPr>
      <a:lvl6pPr marL="11430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6pPr>
      <a:lvl7pPr marL="16002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7pPr>
      <a:lvl8pPr marL="20574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8pPr>
      <a:lvl9pPr marL="25146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等线" panose="02010600030101010101" pitchFamily="2" charset="-122"/>
        </a:defRPr>
      </a:lvl1pPr>
      <a:lvl2pPr marL="5143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2pPr>
      <a:lvl3pPr marL="8572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5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3pPr>
      <a:lvl4pPr marL="12001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4pPr>
      <a:lvl5pPr marL="15430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5pPr>
      <a:lvl6pPr marL="20008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6pPr>
      <a:lvl7pPr marL="24580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7pPr>
      <a:lvl8pPr marL="29152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8pPr>
      <a:lvl9pPr marL="33724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4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6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8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333375"/>
            <a:ext cx="8140700" cy="330200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71437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17145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image" Target="../media/image5.png"/><Relationship Id="rId7" Type="http://schemas.openxmlformats.org/officeDocument/2006/relationships/image" Target="../media/image4.png"/><Relationship Id="rId6" Type="http://schemas.openxmlformats.org/officeDocument/2006/relationships/tags" Target="../tags/tag103.xml"/><Relationship Id="rId5" Type="http://schemas.openxmlformats.org/officeDocument/2006/relationships/image" Target="../media/image3.jpeg"/><Relationship Id="rId4" Type="http://schemas.openxmlformats.org/officeDocument/2006/relationships/tags" Target="../tags/tag102.xml"/><Relationship Id="rId3" Type="http://schemas.openxmlformats.org/officeDocument/2006/relationships/image" Target="../media/image2.png"/><Relationship Id="rId2" Type="http://schemas.openxmlformats.org/officeDocument/2006/relationships/tags" Target="../tags/tag101.xml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tags" Target="../tags/tag10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3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4.xml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6.xml"/><Relationship Id="rId1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7.xml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28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9.xml"/><Relationship Id="rId1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0.xml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1.xml"/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4.xml"/><Relationship Id="rId8" Type="http://schemas.openxmlformats.org/officeDocument/2006/relationships/tags" Target="../tags/tag113.xml"/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image" Target="../media/image6.jpe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10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6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17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8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0.xml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1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>
            <p:custDataLst>
              <p:tags r:id="rId1"/>
            </p:custDataLst>
          </p:nvPr>
        </p:nvSpPr>
        <p:spPr>
          <a:xfrm>
            <a:off x="3113405" y="360680"/>
            <a:ext cx="5497830" cy="428434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27000" dist="38100" dir="5400000" algn="t" rotWithShape="0">
              <a:schemeClr val="tx1">
                <a:lumMod val="95000"/>
                <a:lumOff val="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35100" rIns="67500" bIns="35100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1508" name="图片 3" descr="placingpictureplaceholder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rot="5400000">
            <a:off x="4574948" y="464479"/>
            <a:ext cx="1804040" cy="1485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图片 6" descr="placingpictureplacehol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181350" y="1678392"/>
            <a:ext cx="1490987" cy="150867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0" name="图片 7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37627" y="2144395"/>
            <a:ext cx="2631777" cy="2454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2" name="图片 6"/>
          <p:cNvPicPr>
            <a:picLocks noChangeAspect="1"/>
          </p:cNvPicPr>
          <p:nvPr/>
        </p:nvPicPr>
        <p:blipFill>
          <a:blip r:embed="rId8"/>
          <a:srcRect l="19200" r="14720"/>
          <a:stretch>
            <a:fillRect/>
          </a:stretch>
        </p:blipFill>
        <p:spPr>
          <a:xfrm>
            <a:off x="0" y="7938"/>
            <a:ext cx="2778125" cy="4205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0" y="8255"/>
            <a:ext cx="304355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28018" y="930275"/>
            <a:ext cx="3043555" cy="2583742"/>
          </a:xfrm>
          <a:prstGeom prst="rect">
            <a:avLst/>
          </a:prstGeom>
          <a:noFill/>
        </p:spPr>
        <p:txBody>
          <a:bodyPr wrap="square" lIns="67500" tIns="35100" rIns="67500" bIns="35100" rtlCol="0" anchor="t" anchorCtr="0">
            <a:noAutofit/>
          </a:bodyPr>
          <a:lstStyle/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中国传媒大学</a:t>
            </a:r>
            <a:endParaRPr lang="en-US" altLang="zh-CN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自考网络助学课程过程性评价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人脸识别及APP综合测评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2023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月考期</a:t>
            </a:r>
            <a:endParaRPr lang="zh-CN" altLang="en-US" sz="1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algn="ctr" defTabSz="9144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0" lang="zh-CN" altLang="en-US" sz="1800" b="1" kern="1200" cap="none" spc="100" normalizeH="0" baseline="0" noProof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</p:txBody>
      </p:sp>
    </p:spTree>
    <p:custDataLst>
      <p:tags r:id="rId11"/>
    </p:custData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人脸识别信息录入-完善资料</a:t>
            </a:r>
            <a:endParaRPr lang="zh-CN" altLang="en-US" sz="21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1038225"/>
            <a:ext cx="367093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说明：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首次登录需要完善学员基本信息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并验证手机号，如图：</a:t>
            </a:r>
            <a:r>
              <a:rPr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（若已完善信息则忽略此步骤）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 descr="无标题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79160" y="1108075"/>
            <a:ext cx="1866265" cy="364553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人脸识别信息录入-录入人脸图像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822960"/>
            <a:ext cx="778319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4.完善信息之后会弹出人脸录入的页面，与上次短信验证间隔1分钟，再验证手机号，按提示完成人脸录入！（</a:t>
            </a:r>
            <a:r>
              <a:rPr lang="zh-CN"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请确保光线充足，不晃动,保持坐姿端正，面部与摄像头保持水平，然后点击确定，录入人脸。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0150" y="1652905"/>
            <a:ext cx="1906905" cy="330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70" descr="app刷脸2人脸采集说明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040" y="1652905"/>
            <a:ext cx="1884680" cy="3351530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" name="图片 71" descr="app刷脸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870" y="1652905"/>
            <a:ext cx="1896745" cy="3352165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</p:spTree>
    <p:custDataLst>
      <p:tags r:id="rId4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人脸识别信息录入-提交人脸图像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937260"/>
            <a:ext cx="417449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说明：人脸识别成功后点击“确认提交”即可，若对图像采集不满意，可点击“重新录入”。如有问题，请拨打客服老师电话：4008135555。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确认提交后，人脸识别信息成功录入。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95670" y="937260"/>
            <a:ext cx="2275840" cy="37693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191895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03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595120" y="217995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13200" y="1982470"/>
            <a:ext cx="43897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综合测评操作流程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751773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综合测评操作流程-考核内容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866775"/>
            <a:ext cx="401002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1.账号登录成功后，显示课程页面，选择考试科目进入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考核内容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474" y="964570"/>
            <a:ext cx="1799783" cy="38995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操作流程-综合测评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720725"/>
            <a:ext cx="7694930" cy="78752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点击综合测评，仔细阅读考前须知，确认开始考试。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每门课程的考试时间为60分钟，共有3次考试机会。</a:t>
            </a: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87" descr="app考试阅读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0850" y="1550670"/>
            <a:ext cx="1473906" cy="3305810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5" name="图片 77" descr="app综测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329" y="1556385"/>
            <a:ext cx="1471389" cy="3300095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00" y="1556385"/>
            <a:ext cx="1598432" cy="3300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089" y="1520948"/>
            <a:ext cx="1539476" cy="33355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5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综合测评操作流程-人脸识别</a:t>
            </a:r>
            <a:endParaRPr lang="en-US" altLang="zh-CN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11225" y="837565"/>
            <a:ext cx="404050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注意：答题时间要在15分钟以上，答题期间会不定期弹出人脸识别框，请保证光线充足，否则会影响成绩审核。建议考试开始前提前完成人脸识别录入。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24425" y="1015365"/>
            <a:ext cx="1677035" cy="363664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540" y="1015365"/>
            <a:ext cx="1677035" cy="363601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3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97429" y="859790"/>
            <a:ext cx="4084409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交卷后可直接生成考试成绩。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656" y="867347"/>
            <a:ext cx="1837197" cy="398059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5199" y="791777"/>
            <a:ext cx="6342443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或者可在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点击进去后的“查看得分”选项查看，如图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524" y="1281021"/>
            <a:ext cx="1653729" cy="35830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888" y="1281020"/>
            <a:ext cx="1653729" cy="35830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763" y="1281020"/>
            <a:ext cx="1735498" cy="35830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03227" y="784220"/>
            <a:ext cx="6298617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也可在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网络助学成绩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内点击查看，如图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57" y="1268305"/>
            <a:ext cx="1718206" cy="37227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262" y="1265906"/>
            <a:ext cx="1719313" cy="37251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650" y="1265905"/>
            <a:ext cx="1803162" cy="37227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2778125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277812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4027170" y="1596390"/>
            <a:ext cx="2395855" cy="416560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r>
              <a:rPr lang="zh-CN" altLang="en-US" sz="17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APP下载安装</a:t>
            </a:r>
            <a:endParaRPr lang="zh-CN" altLang="en-US" sz="17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4027444" y="2161552"/>
            <a:ext cx="2054408" cy="374391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人脸识别信息录入</a:t>
            </a:r>
            <a:endParaRPr lang="zh-CN" altLang="en-US" sz="18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3563" name="组合 21"/>
          <p:cNvGrpSpPr/>
          <p:nvPr/>
        </p:nvGrpSpPr>
        <p:grpSpPr>
          <a:xfrm>
            <a:off x="1069975" y="1914525"/>
            <a:ext cx="1003300" cy="1316038"/>
            <a:chOff x="1413076" y="2194560"/>
            <a:chExt cx="1338828" cy="1754326"/>
          </a:xfrm>
        </p:grpSpPr>
        <p:sp>
          <p:nvSpPr>
            <p:cNvPr id="23" name="文本框 22"/>
            <p:cNvSpPr txBox="1"/>
            <p:nvPr>
              <p:custDataLst>
                <p:tags r:id="rId6"/>
              </p:custDataLst>
            </p:nvPr>
          </p:nvSpPr>
          <p:spPr>
            <a:xfrm>
              <a:off x="1413076" y="2194560"/>
              <a:ext cx="877163" cy="1754326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目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录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2290239" y="2352040"/>
              <a:ext cx="461665" cy="1505406"/>
            </a:xfrm>
            <a:prstGeom prst="rect">
              <a:avLst/>
            </a:prstGeom>
            <a:noFill/>
          </p:spPr>
          <p:txBody>
            <a:bodyPr vert="eaVert" wrap="square" rtlCol="0">
              <a:normAutofit fontScale="92500" lnSpcReduction="20000"/>
            </a:bodyPr>
            <a:lstStyle/>
            <a:p>
              <a:pPr algn="dist"/>
              <a:r>
                <a:rPr lang="en-US" altLang="zh-CN" sz="13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CONTENTS</a:t>
              </a:r>
              <a:endParaRPr lang="en-US" altLang="zh-CN" sz="13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4027628" y="2703287"/>
            <a:ext cx="2054408" cy="374396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综合测评操作流程</a:t>
            </a:r>
            <a:endParaRPr lang="zh-CN" altLang="en-US" sz="18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073150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04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476375" y="2179955"/>
            <a:ext cx="850233" cy="76174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23995" y="2176780"/>
            <a:ext cx="4626610" cy="66941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综合测评考试时间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633028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综合测评考试时间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88035" y="1053465"/>
            <a:ext cx="753110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综合测评模拟考试时间：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09:00--17:00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综合测评正式考试时间：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日；每日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09:00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到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22:00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网络助学报名咨询及学习过程中的技术支持：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  <a:buFont typeface="Wingdings" panose="05000000000000000000" charset="0"/>
            </a:pPr>
            <a:r>
              <a:rPr 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24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小时客户服务电话：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4008135555</a:t>
            </a:r>
            <a:endParaRPr lang="zh-CN" altLang="en-US" sz="1600" dirty="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文本框 27"/>
          <p:cNvSpPr/>
          <p:nvPr/>
        </p:nvSpPr>
        <p:spPr>
          <a:xfrm>
            <a:off x="14262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01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27650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1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2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3" name="文本框 10"/>
          <p:cNvSpPr/>
          <p:nvPr/>
        </p:nvSpPr>
        <p:spPr>
          <a:xfrm>
            <a:off x="18294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7654" name="直接连接符 15"/>
          <p:cNvSpPr/>
          <p:nvPr/>
        </p:nvSpPr>
        <p:spPr>
          <a:xfrm>
            <a:off x="3053398" y="1831975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5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606" name="矩形 12"/>
          <p:cNvSpPr/>
          <p:nvPr/>
        </p:nvSpPr>
        <p:spPr>
          <a:xfrm>
            <a:off x="4438650" y="2043430"/>
            <a:ext cx="36404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APP下载安装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0"/>
          <p:cNvSpPr>
            <a:spLocks noChangeArrowheads="1"/>
          </p:cNvSpPr>
          <p:nvPr/>
        </p:nvSpPr>
        <p:spPr bwMode="auto">
          <a:xfrm>
            <a:off x="519430" y="861060"/>
            <a:ext cx="661225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APP安装提示（确保下载最新版APP）</a:t>
            </a:r>
            <a:endParaRPr lang="zh-CN" altLang="en-US" sz="2000" b="1" strike="noStrike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sp>
        <p:nvSpPr>
          <p:cNvPr id="2" name="文本框 30"/>
          <p:cNvSpPr>
            <a:spLocks noChangeArrowheads="1"/>
          </p:cNvSpPr>
          <p:nvPr/>
        </p:nvSpPr>
        <p:spPr bwMode="auto">
          <a:xfrm>
            <a:off x="646430" y="1214755"/>
            <a:ext cx="786765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点击链接 https://www.zikao365.com/zhuanti/gckhapp/ 手机下载“自考过程考核APP”，安装最新版本软件。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63900" y="2185670"/>
            <a:ext cx="5396230" cy="2651125"/>
          </a:xfrm>
          <a:prstGeom prst="rect">
            <a:avLst/>
          </a:prstGeom>
        </p:spPr>
      </p:pic>
      <p:sp>
        <p:nvSpPr>
          <p:cNvPr id="4" name="文本框 30"/>
          <p:cNvSpPr>
            <a:spLocks noChangeArrowheads="1"/>
          </p:cNvSpPr>
          <p:nvPr/>
        </p:nvSpPr>
        <p:spPr bwMode="auto">
          <a:xfrm>
            <a:off x="635000" y="2364105"/>
            <a:ext cx="268605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已经下载APP的考生请检查当前使用版本，如果不是最新，请卸载重新安装。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620" name="文本框 6"/>
          <p:cNvSpPr txBox="1"/>
          <p:nvPr/>
        </p:nvSpPr>
        <p:spPr>
          <a:xfrm>
            <a:off x="1431290" y="3436620"/>
            <a:ext cx="2442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下载安装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支持安卓、苹果手机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48621" name="文本框 9"/>
          <p:cNvSpPr txBox="1"/>
          <p:nvPr/>
        </p:nvSpPr>
        <p:spPr>
          <a:xfrm>
            <a:off x="4632388" y="3415049"/>
            <a:ext cx="242700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苹果手机需要设置信任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后才能使用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18660" y="1142365"/>
            <a:ext cx="2692400" cy="2222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890" y="1114425"/>
            <a:ext cx="2250440" cy="22504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APP下载安装-</a:t>
            </a:r>
            <a:r>
              <a:rPr lang="en-US" altLang="zh-CN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IOS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626" name="文本框 10"/>
          <p:cNvSpPr txBox="1"/>
          <p:nvPr/>
        </p:nvSpPr>
        <p:spPr>
          <a:xfrm>
            <a:off x="511810" y="894080"/>
            <a:ext cx="7566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IOS客户端（苹果手机）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10"/>
          <p:cNvSpPr txBox="1"/>
          <p:nvPr/>
        </p:nvSpPr>
        <p:spPr>
          <a:xfrm>
            <a:off x="763270" y="4431030"/>
            <a:ext cx="75666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先      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下载安装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再    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设置信任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通用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设备管理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信任自考过程考核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2060" y="1343025"/>
            <a:ext cx="1929130" cy="29641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325" y="1343025"/>
            <a:ext cx="1804670" cy="2954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6695" y="1337310"/>
            <a:ext cx="2017395" cy="29578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05" y="1344295"/>
            <a:ext cx="1657985" cy="29514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5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27"/>
          <p:cNvSpPr/>
          <p:nvPr/>
        </p:nvSpPr>
        <p:spPr>
          <a:xfrm>
            <a:off x="12103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02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0722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3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4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5" name="文本框 10"/>
          <p:cNvSpPr/>
          <p:nvPr/>
        </p:nvSpPr>
        <p:spPr>
          <a:xfrm>
            <a:off x="16135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816543" y="179959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7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9" name="矩形 12"/>
          <p:cNvSpPr/>
          <p:nvPr/>
        </p:nvSpPr>
        <p:spPr>
          <a:xfrm>
            <a:off x="4027170" y="1997075"/>
            <a:ext cx="4392930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人脸识别信息录入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65200" y="1014095"/>
            <a:ext cx="40424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打开“自考过程考核 ”APP，允许“自考过程考核”推送消息。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2195195"/>
            <a:ext cx="4164965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buClrTx/>
              <a:buSzTx/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. 省份站点选择“中国传媒大学（福建）”。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57265" y="1038225"/>
            <a:ext cx="1870710" cy="364553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10590" y="988060"/>
            <a:ext cx="40690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3.输入准考证号</a:t>
            </a:r>
            <a:r>
              <a:rPr 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手机号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身份证号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或者学员代码，点击登录。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91860" y="1038225"/>
            <a:ext cx="1853565" cy="364617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1.0"/>
  <p:tag name="KSO_WM_BEAUTIFY_FLAG" val="#wm#"/>
  <p:tag name="KSO_WM_UNIT_SUBTYPE" val="q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3404_1*i*4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DecorateInfoX&quot;:{&quot;IsLeft&quot;:true,&quot;IsRight&quot;:false,&quot;IsAbs&quot;:true},&quot;DecorateInfoY&quot;:{&quot;IsTop&quot;:false,&quot;IsBottom&quot;:true,&quot;IsAbs&quot;:true}}"/>
</p:tagLst>
</file>

<file path=ppt/tags/tag101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00,&quot;width&quot;:255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39.6541786743514,&quot;width&quot;:2841.0086455331407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2407.1923127078144,&quot;width&quot;:2552.7109791973253}"/>
  <p:tag name="KSO_WM_UNIT_PLACING_PICTURE_USER_RELATIVERECTANGLE_SMARTMENU" val="{&quot;bottom&quot;:0,&quot;left&quot;:0,&quot;right&quot;:0,&quot;top&quot;:0}"/>
</p:tagLst>
</file>

<file path=ppt/tags/tag102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32.4992125984249,&quot;width&quot;:2107.5007874015746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75.862235131271,&quot;width&quot;:2348.0109637159903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1229.9164519406227,&quot;width&quot;:1203.4636884903923}"/>
  <p:tag name="KSO_WM_UNIT_PLACING_PICTURE_USER_RELATIVERECTANGLE_SMARTMENU" val="{&quot;bottom&quot;:0,&quot;left&quot;:0,&quot;right&quot;:0,&quot;top&quot;:0}"/>
</p:tagLst>
</file>

<file path=ppt/tags/tag103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3470,&quot;width&quot;:372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3866,&quot;width&quot;:4144.5302593659935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3787.1087646484375,&quot;width&quot;:3721.7573012410185}"/>
  <p:tag name="KSO_WM_UNIT_PLACING_PICTURE_USER_RELATIVERECTANGLE_SMARTMENU" val="{&quot;bottom&quot;:0,&quot;left&quot;:0,&quot;right&quot;:0,&quot;top&quot;:0}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5.xml><?xml version="1.0" encoding="utf-8"?>
<p:tagLst xmlns:p="http://schemas.openxmlformats.org/presentationml/2006/main">
  <p:tag name="KSO_WM_UNIT_ISCONTENTSTITLE" val="0"/>
  <p:tag name="KSO_WM_UNIT_PRESET_TEXT" val="点击此处添加大标题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404_1*a*1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DEFAULT_FONT" val="36;44;4"/>
  <p:tag name="KSO_WM_UNIT_BLOCK" val="0"/>
</p:tagLst>
</file>

<file path=ppt/tags/tag106.xml><?xml version="1.0" encoding="utf-8"?>
<p:tagLst xmlns:p="http://schemas.openxmlformats.org/presentationml/2006/main">
  <p:tag name="KSO_WM_SLIDE_ID" val="diagram20203404_1"/>
  <p:tag name="KSO_WM_TEMPLATE_SUBCATEGORY" val="1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00*540"/>
  <p:tag name="KSO_WM_SLIDE_POSITION" val="0*0"/>
  <p:tag name="KSO_WM_TAG_VERSION" val="1.0"/>
  <p:tag name="KSO_WM_BEAUTIFY_FLAG" val="#wm#"/>
  <p:tag name="KSO_WM_TEMPLATE_CATEGORY" val="diagram"/>
  <p:tag name="KSO_WM_TEMPLATE_INDEX" val="20203404"/>
  <p:tag name="KSO_WM_SLIDE_LAYOUT" val="a_d_f_i"/>
  <p:tag name="KSO_WM_SLIDE_LAYOUT_CNT" val="1_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0-06-29T16:04:47&quot;,&quot;maxSize&quot;:{&quot;size1&quot;:33.399999999999999},&quot;minSize&quot;:{&quot;size1&quot;:33.399999999999999},&quot;normalSize&quot;:{&quot;size1&quot;:33.399999999999999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horizontalAlign&quot;:1,&quot;id&quot;:&quot;2020-06-29T16:04:47&quot;,&quot;margin&quot;:{&quot;bottom&quot;:4.429999828338623,&quot;left&quot;:2.119999885559082,&quot;right&quot;:1.690000057220459,&quot;top&quot;:3.2699997425079346},&quot;type&quot;:0,&quot;verticalAlign&quot;:1},{&quot;id&quot;:&quot;2020-06-29T16:04:47&quot;,&quot;maxSize&quot;:{&quot;size1&quot;:82.799999999999997},&quot;minSize&quot;:{&quot;size1&quot;:55},&quot;normalSize&quot;:{&quot;size1&quot;:61.474846894138217},&quot;subLayout&quot;:[{&quot;id&quot;:&quot;2020-06-29T16:04:47&quot;,&quot;margin&quot;:{&quot;bottom&quot;:1.0499999523162842,&quot;left&quot;:2.0999999046325684,&quot;right&quot;:2.5,&quot;top&quot;:2.5},&quot;type&quot;:0},{&quot;id&quot;:&quot;2020-06-29T16:04:47&quot;,&quot;margin&quot;:{&quot;bottom&quot;:2.119999885559082,&quot;left&quot;:1.690000057220459,&quot;right&quot;:2.119999885559082,&quot;top&quot;:0.026000002399086952},&quot;type&quot;:0}],&quot;type&quot;:0}],&quot;type&quot;:0}"/>
  <p:tag name="KSO_WM_SLIDE_CAN_ADD_NAVIGATION" val="1"/>
  <p:tag name="KSO_WM_SLIDE_BACKGROUND" val="[&quot;general&quot;,&quot;frame&quot;,&quot;leftRight&quot;]"/>
  <p:tag name="KSO_WM_SLIDE_RATIO" val="1.777778"/>
  <p:tag name="KSO_WM_SPECIAL_SOURCE" val="bdnull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05295_4*i*2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USESOURCEFORMAT_APPLY" val="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custom20205295_4*l_h_a*1_1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custom20205295_4*l_h_a*1_2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1.xml><?xml version="1.0" encoding="utf-8"?>
<p:tagLst xmlns:p="http://schemas.openxmlformats.org/presentationml/2006/main">
  <p:tag name="KSO_WM_UNIT_ISCONTENTSTITLE" val="1"/>
  <p:tag name="KSO_WM_UNIT_ISNUMDGMTITLE" val="0"/>
  <p:tag name="KSO_WM_UNIT_PRESET_TEXT" val="目&#10;录"/>
  <p:tag name="KSO_WM_UNIT_NOCLEAR" val="0"/>
  <p:tag name="KSO_WM_UNIT_VALUE" val="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5295_4*a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b"/>
  <p:tag name="KSO_WM_UNIT_INDEX" val="1"/>
  <p:tag name="KSO_WM_UNIT_ID" val="custom20205295_4*b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PRESET_TEXT" val="CONTENTS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custom20205295_4*l_h_a*1_3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4.xml><?xml version="1.0" encoding="utf-8"?>
<p:tagLst xmlns:p="http://schemas.openxmlformats.org/presentationml/2006/main">
  <p:tag name="KSO_WM_SLIDE_ID" val="custom20205295_4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4"/>
  <p:tag name="KSO_WM_SLIDE_INDEX" val="4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5295"/>
  <p:tag name="KSO_WM_SLIDE_LAYOUT" val="a_b_l"/>
  <p:tag name="KSO_WM_SLIDE_LAYOUT_CNT" val="1_1_1"/>
  <p:tag name="KSO_WM_SPECIAL_SOURCE" val="bdnull"/>
</p:tagLst>
</file>

<file path=ppt/tags/tag115.xml><?xml version="1.0" encoding="utf-8"?>
<p:tagLst xmlns:p="http://schemas.openxmlformats.org/presentationml/2006/main">
  <p:tag name="KSO_WM_SPECIAL_SOURCE" val="bdnull"/>
</p:tagLst>
</file>

<file path=ppt/tags/tag116.xml><?xml version="1.0" encoding="utf-8"?>
<p:tagLst xmlns:p="http://schemas.openxmlformats.org/presentationml/2006/main">
  <p:tag name="KSO_WM_SPECIAL_SOURCE" val="bdnull"/>
</p:tagLst>
</file>

<file path=ppt/tags/tag117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18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19.xml><?xml version="1.0" encoding="utf-8"?>
<p:tagLst xmlns:p="http://schemas.openxmlformats.org/presentationml/2006/main">
  <p:tag name="KSO_WM_SPECIAL_SOURCE" val="bdnull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1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2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3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4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5.xml><?xml version="1.0" encoding="utf-8"?>
<p:tagLst xmlns:p="http://schemas.openxmlformats.org/presentationml/2006/main">
  <p:tag name="KSO_WM_SPECIAL_SOURCE" val="bdnull"/>
</p:tagLst>
</file>

<file path=ppt/tags/tag126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7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8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9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1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2.xml><?xml version="1.0" encoding="utf-8"?>
<p:tagLst xmlns:p="http://schemas.openxmlformats.org/presentationml/2006/main">
  <p:tag name="KSO_WM_SPECIAL_SOURCE" val="bdnull"/>
</p:tagLst>
</file>

<file path=ppt/tags/tag133.xml><?xml version="1.0" encoding="utf-8"?>
<p:tagLst xmlns:p="http://schemas.openxmlformats.org/presentationml/2006/main">
  <p:tag name="KSO_WM_SPECIAL_SOURCE" val="bdnull"/>
</p:tagLst>
</file>

<file path=ppt/tags/tag134.xml><?xml version="1.0" encoding="utf-8"?>
<p:tagLst xmlns:p="http://schemas.openxmlformats.org/presentationml/2006/main">
  <p:tag name="KSO_DOCER_TEMPLATE_OPEN_ONCE_MARK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1"/>
</p:tagLst>
</file>

<file path=ppt/tags/tag57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8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1"/>
</p:tagLst>
</file>

<file path=ppt/tags/tag6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1"/>
</p:tagLst>
</file>

<file path=ppt/tags/tag6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1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1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1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5295"/>
  <p:tag name="KSO_WM_TEMPLATE_THUMBS_INDEX" val="1、4、7、8、9、12、15、16、17、19、20、21、22、24"/>
</p:tagLst>
</file>

<file path=ppt/theme/theme1.xml><?xml version="1.0" encoding="utf-8"?>
<a:theme xmlns:a="http://schemas.openxmlformats.org/drawingml/2006/main" name="Office 主题​​">
  <a:themeElements>
    <a:clrScheme name="Office 主题​​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​​">
      <a:majorFont>
        <a:latin typeface="等线 Light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​​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022518">
      <a:dk1>
        <a:sysClr val="windowText" lastClr="000000"/>
      </a:dk1>
      <a:lt1>
        <a:sysClr val="window" lastClr="FFFFFF"/>
      </a:lt1>
      <a:dk2>
        <a:srgbClr val="ECFBFD"/>
      </a:dk2>
      <a:lt2>
        <a:srgbClr val="FFFFFF"/>
      </a:lt2>
      <a:accent1>
        <a:srgbClr val="4DB0E1"/>
      </a:accent1>
      <a:accent2>
        <a:srgbClr val="51B8D6"/>
      </a:accent2>
      <a:accent3>
        <a:srgbClr val="54C0CB"/>
      </a:accent3>
      <a:accent4>
        <a:srgbClr val="58C9C1"/>
      </a:accent4>
      <a:accent5>
        <a:srgbClr val="5BD1B6"/>
      </a:accent5>
      <a:accent6>
        <a:srgbClr val="5FD9AB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1147</Words>
  <Application>WPS 演示</Application>
  <PresentationFormat>全屏显示(16:9)</PresentationFormat>
  <Paragraphs>123</Paragraphs>
  <Slides>21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6" baseType="lpstr">
      <vt:lpstr>Arial</vt:lpstr>
      <vt:lpstr>宋体</vt:lpstr>
      <vt:lpstr>Wingdings</vt:lpstr>
      <vt:lpstr>等线</vt:lpstr>
      <vt:lpstr>等线 Light</vt:lpstr>
      <vt:lpstr>微软雅黑</vt:lpstr>
      <vt:lpstr>汉仪旗黑-85S</vt:lpstr>
      <vt:lpstr>黑体</vt:lpstr>
      <vt:lpstr>Arial Black</vt:lpstr>
      <vt:lpstr>Constantia</vt:lpstr>
      <vt:lpstr>HelveticaNeueLT Pro 67 MdCn</vt:lpstr>
      <vt:lpstr>Arial Unicode MS</vt:lpstr>
      <vt:lpstr>Wingdings</vt:lpstr>
      <vt:lpstr>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正保自考365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王子</dc:creator>
  <cp:lastModifiedBy>Administrator</cp:lastModifiedBy>
  <cp:revision>842</cp:revision>
  <dcterms:created xsi:type="dcterms:W3CDTF">2016-06-07T15:36:00Z</dcterms:created>
  <dcterms:modified xsi:type="dcterms:W3CDTF">2023-03-30T01:02:31Z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  <property fmtid="{D5CDD505-2E9C-101B-9397-08002B2CF9AE}" pid="3" name="ICV">
    <vt:lpwstr>19D7E7A2DF6B4E34817D076F4278CFB4</vt:lpwstr>
  </property>
</Properties>
</file>